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27"/>
  </p:notesMasterIdLst>
  <p:sldIdLst>
    <p:sldId id="256" r:id="rId2"/>
    <p:sldId id="289" r:id="rId3"/>
    <p:sldId id="271" r:id="rId4"/>
    <p:sldId id="272" r:id="rId5"/>
    <p:sldId id="296" r:id="rId6"/>
    <p:sldId id="273" r:id="rId7"/>
    <p:sldId id="297" r:id="rId8"/>
    <p:sldId id="290" r:id="rId9"/>
    <p:sldId id="299" r:id="rId10"/>
    <p:sldId id="278" r:id="rId11"/>
    <p:sldId id="298" r:id="rId12"/>
    <p:sldId id="291" r:id="rId13"/>
    <p:sldId id="300" r:id="rId14"/>
    <p:sldId id="301" r:id="rId15"/>
    <p:sldId id="292" r:id="rId16"/>
    <p:sldId id="293" r:id="rId17"/>
    <p:sldId id="283" r:id="rId18"/>
    <p:sldId id="302" r:id="rId19"/>
    <p:sldId id="287" r:id="rId20"/>
    <p:sldId id="305" r:id="rId21"/>
    <p:sldId id="294" r:id="rId22"/>
    <p:sldId id="303" r:id="rId23"/>
    <p:sldId id="304" r:id="rId24"/>
    <p:sldId id="295" r:id="rId25"/>
    <p:sldId id="30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4674"/>
  </p:normalViewPr>
  <p:slideViewPr>
    <p:cSldViewPr snapToGrid="0" snapToObjects="1">
      <p:cViewPr varScale="1">
        <p:scale>
          <a:sx n="74" d="100"/>
          <a:sy n="74" d="100"/>
        </p:scale>
        <p:origin x="73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3320E-34BA-6D43-9C3F-6F1C854D8B03}" type="datetimeFigureOut">
              <a:rPr lang="en-US" smtClean="0"/>
              <a:t>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FC161-B3F5-EA48-9114-4D9BE9D74D3C}" type="slidenum">
              <a:rPr lang="en-US" smtClean="0"/>
              <a:t>‹#›</a:t>
            </a:fld>
            <a:endParaRPr lang="en-US"/>
          </a:p>
        </p:txBody>
      </p:sp>
    </p:spTree>
    <p:extLst>
      <p:ext uri="{BB962C8B-B14F-4D97-AF65-F5344CB8AC3E}">
        <p14:creationId xmlns:p14="http://schemas.microsoft.com/office/powerpoint/2010/main" val="8523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1</a:t>
            </a:fld>
            <a:endParaRPr lang="en-US"/>
          </a:p>
        </p:txBody>
      </p:sp>
    </p:spTree>
    <p:extLst>
      <p:ext uri="{BB962C8B-B14F-4D97-AF65-F5344CB8AC3E}">
        <p14:creationId xmlns:p14="http://schemas.microsoft.com/office/powerpoint/2010/main" val="202321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17</a:t>
            </a:fld>
            <a:endParaRPr lang="en-US"/>
          </a:p>
        </p:txBody>
      </p:sp>
    </p:spTree>
    <p:extLst>
      <p:ext uri="{BB962C8B-B14F-4D97-AF65-F5344CB8AC3E}">
        <p14:creationId xmlns:p14="http://schemas.microsoft.com/office/powerpoint/2010/main" val="131949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18</a:t>
            </a:fld>
            <a:endParaRPr lang="en-US"/>
          </a:p>
        </p:txBody>
      </p:sp>
    </p:spTree>
    <p:extLst>
      <p:ext uri="{BB962C8B-B14F-4D97-AF65-F5344CB8AC3E}">
        <p14:creationId xmlns:p14="http://schemas.microsoft.com/office/powerpoint/2010/main" val="131949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19</a:t>
            </a:fld>
            <a:endParaRPr lang="en-US"/>
          </a:p>
        </p:txBody>
      </p:sp>
    </p:spTree>
    <p:extLst>
      <p:ext uri="{BB962C8B-B14F-4D97-AF65-F5344CB8AC3E}">
        <p14:creationId xmlns:p14="http://schemas.microsoft.com/office/powerpoint/2010/main" val="3525810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21</a:t>
            </a:fld>
            <a:endParaRPr lang="en-US"/>
          </a:p>
        </p:txBody>
      </p:sp>
    </p:spTree>
    <p:extLst>
      <p:ext uri="{BB962C8B-B14F-4D97-AF65-F5344CB8AC3E}">
        <p14:creationId xmlns:p14="http://schemas.microsoft.com/office/powerpoint/2010/main" val="131949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22</a:t>
            </a:fld>
            <a:endParaRPr lang="en-US"/>
          </a:p>
        </p:txBody>
      </p:sp>
    </p:spTree>
    <p:extLst>
      <p:ext uri="{BB962C8B-B14F-4D97-AF65-F5344CB8AC3E}">
        <p14:creationId xmlns:p14="http://schemas.microsoft.com/office/powerpoint/2010/main" val="131949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23</a:t>
            </a:fld>
            <a:endParaRPr lang="en-US"/>
          </a:p>
        </p:txBody>
      </p:sp>
    </p:spTree>
    <p:extLst>
      <p:ext uri="{BB962C8B-B14F-4D97-AF65-F5344CB8AC3E}">
        <p14:creationId xmlns:p14="http://schemas.microsoft.com/office/powerpoint/2010/main" val="131949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3</a:t>
            </a:fld>
            <a:endParaRPr lang="en-US"/>
          </a:p>
        </p:txBody>
      </p:sp>
    </p:spTree>
    <p:extLst>
      <p:ext uri="{BB962C8B-B14F-4D97-AF65-F5344CB8AC3E}">
        <p14:creationId xmlns:p14="http://schemas.microsoft.com/office/powerpoint/2010/main" val="33814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4</a:t>
            </a:fld>
            <a:endParaRPr lang="en-US"/>
          </a:p>
        </p:txBody>
      </p:sp>
    </p:spTree>
    <p:extLst>
      <p:ext uri="{BB962C8B-B14F-4D97-AF65-F5344CB8AC3E}">
        <p14:creationId xmlns:p14="http://schemas.microsoft.com/office/powerpoint/2010/main" val="12925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FC161-B3F5-EA48-9114-4D9BE9D74D3C}" type="slidenum">
              <a:rPr lang="en-US" smtClean="0"/>
              <a:t>5</a:t>
            </a:fld>
            <a:endParaRPr lang="en-US"/>
          </a:p>
        </p:txBody>
      </p:sp>
    </p:spTree>
    <p:extLst>
      <p:ext uri="{BB962C8B-B14F-4D97-AF65-F5344CB8AC3E}">
        <p14:creationId xmlns:p14="http://schemas.microsoft.com/office/powerpoint/2010/main" val="12925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6</a:t>
            </a:fld>
            <a:endParaRPr lang="en-US"/>
          </a:p>
        </p:txBody>
      </p:sp>
    </p:spTree>
    <p:extLst>
      <p:ext uri="{BB962C8B-B14F-4D97-AF65-F5344CB8AC3E}">
        <p14:creationId xmlns:p14="http://schemas.microsoft.com/office/powerpoint/2010/main" val="35199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7</a:t>
            </a:fld>
            <a:endParaRPr lang="en-US"/>
          </a:p>
        </p:txBody>
      </p:sp>
    </p:spTree>
    <p:extLst>
      <p:ext uri="{BB962C8B-B14F-4D97-AF65-F5344CB8AC3E}">
        <p14:creationId xmlns:p14="http://schemas.microsoft.com/office/powerpoint/2010/main" val="35199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9</a:t>
            </a:fld>
            <a:endParaRPr lang="en-US"/>
          </a:p>
        </p:txBody>
      </p:sp>
    </p:spTree>
    <p:extLst>
      <p:ext uri="{BB962C8B-B14F-4D97-AF65-F5344CB8AC3E}">
        <p14:creationId xmlns:p14="http://schemas.microsoft.com/office/powerpoint/2010/main" val="41851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10</a:t>
            </a:fld>
            <a:endParaRPr lang="en-US"/>
          </a:p>
        </p:txBody>
      </p:sp>
    </p:spTree>
    <p:extLst>
      <p:ext uri="{BB962C8B-B14F-4D97-AF65-F5344CB8AC3E}">
        <p14:creationId xmlns:p14="http://schemas.microsoft.com/office/powerpoint/2010/main" val="260913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FC161-B3F5-EA48-9114-4D9BE9D74D3C}" type="slidenum">
              <a:rPr lang="en-US" smtClean="0"/>
              <a:t>11</a:t>
            </a:fld>
            <a:endParaRPr lang="en-US"/>
          </a:p>
        </p:txBody>
      </p:sp>
    </p:spTree>
    <p:extLst>
      <p:ext uri="{BB962C8B-B14F-4D97-AF65-F5344CB8AC3E}">
        <p14:creationId xmlns:p14="http://schemas.microsoft.com/office/powerpoint/2010/main" val="2609133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475" y="2030137"/>
            <a:ext cx="5314950" cy="238760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71475" y="4509812"/>
            <a:ext cx="531495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23710E5-36D2-264E-A811-73313D90BC9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6CEB6-A2B4-4CDB-8126-E210FBCCC734}" type="slidenum">
              <a:rPr lang="en-US" smtClean="0"/>
              <a:t>‹#›</a:t>
            </a:fld>
            <a:endParaRPr lang="en-US"/>
          </a:p>
        </p:txBody>
      </p:sp>
    </p:spTree>
    <p:extLst>
      <p:ext uri="{BB962C8B-B14F-4D97-AF65-F5344CB8AC3E}">
        <p14:creationId xmlns:p14="http://schemas.microsoft.com/office/powerpoint/2010/main" val="385609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638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bg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710E5-36D2-264E-A811-73313D90BC9B}"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C18F4-458E-8540-9DA3-4E8ED8A894CB}" type="slidenum">
              <a:rPr lang="en-US" smtClean="0"/>
              <a:t>‹#›</a:t>
            </a:fld>
            <a:endParaRPr lang="en-US"/>
          </a:p>
        </p:txBody>
      </p:sp>
    </p:spTree>
    <p:extLst>
      <p:ext uri="{BB962C8B-B14F-4D97-AF65-F5344CB8AC3E}">
        <p14:creationId xmlns:p14="http://schemas.microsoft.com/office/powerpoint/2010/main" val="14092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710E5-36D2-264E-A811-73313D90BC9B}"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C18F4-458E-8540-9DA3-4E8ED8A894CB}" type="slidenum">
              <a:rPr lang="en-US" smtClean="0"/>
              <a:t>‹#›</a:t>
            </a:fld>
            <a:endParaRPr lang="en-US"/>
          </a:p>
        </p:txBody>
      </p:sp>
    </p:spTree>
    <p:extLst>
      <p:ext uri="{BB962C8B-B14F-4D97-AF65-F5344CB8AC3E}">
        <p14:creationId xmlns:p14="http://schemas.microsoft.com/office/powerpoint/2010/main" val="168038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23710E5-36D2-264E-A811-73313D90BC9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C18F4-458E-8540-9DA3-4E8ED8A894CB}" type="slidenum">
              <a:rPr lang="en-US" smtClean="0"/>
              <a:t>‹#›</a:t>
            </a:fld>
            <a:endParaRPr lang="en-US"/>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399605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3710E5-36D2-264E-A811-73313D90BC9B}" type="datetimeFigureOut">
              <a:rPr lang="en-US" smtClean="0"/>
              <a:t>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3C18F4-458E-8540-9DA3-4E8ED8A894CB}" type="slidenum">
              <a:rPr lang="en-US" smtClean="0"/>
              <a:t>‹#›</a:t>
            </a:fld>
            <a:endParaRPr lang="en-US"/>
          </a:p>
        </p:txBody>
      </p:sp>
    </p:spTree>
    <p:extLst>
      <p:ext uri="{BB962C8B-B14F-4D97-AF65-F5344CB8AC3E}">
        <p14:creationId xmlns:p14="http://schemas.microsoft.com/office/powerpoint/2010/main" val="154866495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90" r:id="rId3"/>
    <p:sldLayoutId id="2147483791" r:id="rId4"/>
    <p:sldLayoutId id="2147483797"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blender.org/" TargetMode="External"/><Relationship Id="rId3" Type="http://schemas.openxmlformats.org/officeDocument/2006/relationships/hyperlink" Target="http://scratch.mit.edu/about/" TargetMode="External"/><Relationship Id="rId7" Type="http://schemas.openxmlformats.org/officeDocument/2006/relationships/hyperlink" Target="http://www.thegamecreators.com/?m=view_product&amp;id=212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yogames.com/studio" TargetMode="External"/><Relationship Id="rId5" Type="http://schemas.openxmlformats.org/officeDocument/2006/relationships/hyperlink" Target="http://textadventures.co.uk/quest" TargetMode="External"/><Relationship Id="rId10" Type="http://schemas.openxmlformats.org/officeDocument/2006/relationships/hyperlink" Target="http://www.autodesk.com/education/free-software/3ds-max" TargetMode="External"/><Relationship Id="rId4" Type="http://schemas.openxmlformats.org/officeDocument/2006/relationships/hyperlink" Target="http://gamesalad.com/" TargetMode="External"/><Relationship Id="rId9" Type="http://schemas.openxmlformats.org/officeDocument/2006/relationships/hyperlink" Target="http://www.autodesk.com/education/free-software/may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l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pixelmator.com/" TargetMode="External"/><Relationship Id="rId5" Type="http://schemas.openxmlformats.org/officeDocument/2006/relationships/hyperlink" Target="http://www.gimp.org/" TargetMode="External"/><Relationship Id="rId4" Type="http://schemas.openxmlformats.org/officeDocument/2006/relationships/hyperlink" Target="http://success.adobe-education.com/en/na/students.html?sdid=KKTHD&amp;skwcid=AL!3085!3!47709489022!e!!g!!adobe%20photoshop&amp;ef_id=VDKbXQAAALZf6AMN:20141006133837: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mn-lt"/>
              </a:rPr>
              <a:t>ICT </a:t>
            </a:r>
            <a:r>
              <a:rPr lang="en-US" b="1" dirty="0" smtClean="0">
                <a:latin typeface="+mn-lt"/>
              </a:rPr>
              <a:t>Gaming</a:t>
            </a:r>
            <a:br>
              <a:rPr lang="en-US" b="1" dirty="0" smtClean="0">
                <a:latin typeface="+mn-lt"/>
              </a:rPr>
            </a:br>
            <a:r>
              <a:rPr lang="en-US" b="1" dirty="0" smtClean="0">
                <a:latin typeface="+mn-lt"/>
              </a:rPr>
              <a:t>Lesson </a:t>
            </a:r>
            <a:r>
              <a:rPr lang="en-US" b="1" dirty="0">
                <a:latin typeface="+mn-lt"/>
              </a:rPr>
              <a:t>1</a:t>
            </a:r>
          </a:p>
        </p:txBody>
      </p:sp>
    </p:spTree>
    <p:extLst>
      <p:ext uri="{BB962C8B-B14F-4D97-AF65-F5344CB8AC3E}">
        <p14:creationId xmlns:p14="http://schemas.microsoft.com/office/powerpoint/2010/main" val="406663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4638045"/>
          </a:xfrm>
        </p:spPr>
        <p:txBody>
          <a:bodyPr>
            <a:normAutofit/>
          </a:bodyPr>
          <a:lstStyle/>
          <a:p>
            <a:pPr marL="0" indent="0">
              <a:spcBef>
                <a:spcPts val="500"/>
              </a:spcBef>
              <a:buNone/>
            </a:pPr>
            <a:r>
              <a:rPr lang="en-US" b="1" dirty="0"/>
              <a:t>1.   Brainstorm</a:t>
            </a:r>
          </a:p>
          <a:p>
            <a:pPr marL="0" indent="0">
              <a:spcBef>
                <a:spcPts val="500"/>
              </a:spcBef>
              <a:buNone/>
            </a:pPr>
            <a:r>
              <a:rPr lang="en-US" dirty="0" smtClean="0">
                <a:solidFill>
                  <a:srgbClr val="000000"/>
                </a:solidFill>
              </a:rPr>
              <a:t>Encourages creativity </a:t>
            </a:r>
            <a:r>
              <a:rPr lang="en-US" dirty="0">
                <a:solidFill>
                  <a:srgbClr val="000000"/>
                </a:solidFill>
              </a:rPr>
              <a:t>and </a:t>
            </a:r>
            <a:r>
              <a:rPr lang="en-US" dirty="0" smtClean="0">
                <a:solidFill>
                  <a:srgbClr val="000000"/>
                </a:solidFill>
              </a:rPr>
              <a:t>development of unique </a:t>
            </a:r>
            <a:r>
              <a:rPr lang="en-US" dirty="0">
                <a:solidFill>
                  <a:srgbClr val="000000"/>
                </a:solidFill>
              </a:rPr>
              <a:t>game or </a:t>
            </a:r>
            <a:r>
              <a:rPr lang="en-US" dirty="0" smtClean="0">
                <a:solidFill>
                  <a:srgbClr val="000000"/>
                </a:solidFill>
              </a:rPr>
              <a:t>solution.</a:t>
            </a:r>
          </a:p>
          <a:p>
            <a:pPr marL="457200" indent="-457200">
              <a:spcBef>
                <a:spcPts val="500"/>
              </a:spcBef>
              <a:buFont typeface="+mj-lt"/>
              <a:buAutoNum type="arabicPeriod"/>
            </a:pPr>
            <a:r>
              <a:rPr lang="en-US" i="1" dirty="0" smtClean="0">
                <a:solidFill>
                  <a:srgbClr val="000000"/>
                </a:solidFill>
              </a:rPr>
              <a:t>Suggest spontaneous </a:t>
            </a:r>
            <a:r>
              <a:rPr lang="en-US" i="1" dirty="0">
                <a:solidFill>
                  <a:srgbClr val="000000"/>
                </a:solidFill>
              </a:rPr>
              <a:t>(non-rehearsed or researched) ideas and solutions. </a:t>
            </a:r>
            <a:endParaRPr lang="en-US" i="1" dirty="0" smtClean="0">
              <a:solidFill>
                <a:srgbClr val="000000"/>
              </a:solidFill>
            </a:endParaRPr>
          </a:p>
          <a:p>
            <a:pPr marL="457200" indent="-457200">
              <a:spcBef>
                <a:spcPts val="500"/>
              </a:spcBef>
              <a:buFont typeface="+mj-lt"/>
              <a:buAutoNum type="arabicPeriod"/>
            </a:pPr>
            <a:r>
              <a:rPr lang="en-US" i="1" dirty="0" smtClean="0">
                <a:solidFill>
                  <a:srgbClr val="000000"/>
                </a:solidFill>
              </a:rPr>
              <a:t>Each idea is reviewed.</a:t>
            </a:r>
          </a:p>
          <a:p>
            <a:pPr marL="457200" indent="-457200">
              <a:spcBef>
                <a:spcPts val="500"/>
              </a:spcBef>
              <a:buFont typeface="+mj-lt"/>
              <a:buAutoNum type="arabicPeriod"/>
            </a:pPr>
            <a:r>
              <a:rPr lang="en-US" i="1" dirty="0">
                <a:solidFill>
                  <a:srgbClr val="000000"/>
                </a:solidFill>
              </a:rPr>
              <a:t>T</a:t>
            </a:r>
            <a:r>
              <a:rPr lang="en-US" i="1" dirty="0" smtClean="0">
                <a:solidFill>
                  <a:srgbClr val="000000"/>
                </a:solidFill>
              </a:rPr>
              <a:t>he </a:t>
            </a:r>
            <a:r>
              <a:rPr lang="en-US" i="1" dirty="0">
                <a:solidFill>
                  <a:srgbClr val="000000"/>
                </a:solidFill>
              </a:rPr>
              <a:t>best idea or combination of ideas </a:t>
            </a:r>
            <a:r>
              <a:rPr lang="en-US" i="1" dirty="0" smtClean="0">
                <a:solidFill>
                  <a:srgbClr val="000000"/>
                </a:solidFill>
              </a:rPr>
              <a:t>is used.</a:t>
            </a:r>
            <a:endParaRPr lang="en-US" i="1" dirty="0">
              <a:solidFill>
                <a:srgbClr val="000000"/>
              </a:solidFill>
            </a:endParaRPr>
          </a:p>
        </p:txBody>
      </p:sp>
      <p:sp>
        <p:nvSpPr>
          <p:cNvPr id="2" name="Title 1"/>
          <p:cNvSpPr>
            <a:spLocks noGrp="1"/>
          </p:cNvSpPr>
          <p:nvPr>
            <p:ph type="title"/>
          </p:nvPr>
        </p:nvSpPr>
        <p:spPr/>
        <p:txBody>
          <a:bodyPr/>
          <a:lstStyle/>
          <a:p>
            <a:r>
              <a:rPr lang="en-US" dirty="0" smtClean="0"/>
              <a:t>Steps in the Design Process</a:t>
            </a:r>
            <a:endParaRPr lang="en-US" dirty="0"/>
          </a:p>
        </p:txBody>
      </p:sp>
      <p:pic>
        <p:nvPicPr>
          <p:cNvPr id="7" name="Picture 6"/>
          <p:cNvPicPr>
            <a:picLocks noChangeAspect="1"/>
          </p:cNvPicPr>
          <p:nvPr/>
        </p:nvPicPr>
        <p:blipFill>
          <a:blip r:embed="rId3"/>
          <a:stretch>
            <a:fillRect/>
          </a:stretch>
        </p:blipFill>
        <p:spPr>
          <a:xfrm>
            <a:off x="2487456" y="4009711"/>
            <a:ext cx="4169087" cy="2227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200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90689"/>
            <a:ext cx="7886700" cy="5053752"/>
          </a:xfrm>
        </p:spPr>
        <p:txBody>
          <a:bodyPr>
            <a:normAutofit/>
          </a:bodyPr>
          <a:lstStyle/>
          <a:p>
            <a:pPr marL="0" indent="0">
              <a:buNone/>
            </a:pPr>
            <a:r>
              <a:rPr lang="en-US" b="1" dirty="0"/>
              <a:t>2.   Storyboard</a:t>
            </a:r>
          </a:p>
          <a:p>
            <a:pPr marL="0" indent="0">
              <a:buNone/>
            </a:pPr>
            <a:r>
              <a:rPr lang="en-US" dirty="0" smtClean="0">
                <a:solidFill>
                  <a:srgbClr val="000000"/>
                </a:solidFill>
              </a:rPr>
              <a:t>A</a:t>
            </a:r>
            <a:r>
              <a:rPr lang="en-US" dirty="0">
                <a:solidFill>
                  <a:srgbClr val="000000"/>
                </a:solidFill>
              </a:rPr>
              <a:t> storyboard is like a graphic </a:t>
            </a:r>
            <a:r>
              <a:rPr lang="en-US" dirty="0" smtClean="0">
                <a:solidFill>
                  <a:srgbClr val="000000"/>
                </a:solidFill>
              </a:rPr>
              <a:t>organizer.</a:t>
            </a:r>
          </a:p>
          <a:p>
            <a:pPr marL="457200" indent="-457200">
              <a:buFont typeface="+mj-lt"/>
              <a:buAutoNum type="arabicPeriod"/>
            </a:pPr>
            <a:r>
              <a:rPr lang="en-US" i="1" dirty="0">
                <a:solidFill>
                  <a:srgbClr val="000000"/>
                </a:solidFill>
              </a:rPr>
              <a:t>U</a:t>
            </a:r>
            <a:r>
              <a:rPr lang="en-US" i="1" dirty="0" smtClean="0">
                <a:solidFill>
                  <a:srgbClr val="000000"/>
                </a:solidFill>
              </a:rPr>
              <a:t>ses </a:t>
            </a:r>
            <a:r>
              <a:rPr lang="en-US" i="1" dirty="0">
                <a:solidFill>
                  <a:srgbClr val="000000"/>
                </a:solidFill>
              </a:rPr>
              <a:t>illustrations or images displayed on a piece of </a:t>
            </a:r>
            <a:r>
              <a:rPr lang="en-US" i="1" dirty="0" smtClean="0">
                <a:solidFill>
                  <a:srgbClr val="000000"/>
                </a:solidFill>
              </a:rPr>
              <a:t>paper.</a:t>
            </a:r>
          </a:p>
          <a:p>
            <a:pPr marL="457200" indent="-457200">
              <a:buFont typeface="+mj-lt"/>
              <a:buAutoNum type="arabicPeriod"/>
            </a:pPr>
            <a:r>
              <a:rPr lang="en-US" i="1" dirty="0">
                <a:solidFill>
                  <a:srgbClr val="000000"/>
                </a:solidFill>
              </a:rPr>
              <a:t>A</a:t>
            </a:r>
            <a:r>
              <a:rPr lang="en-US" i="1" dirty="0" smtClean="0">
                <a:solidFill>
                  <a:srgbClr val="000000"/>
                </a:solidFill>
              </a:rPr>
              <a:t>rranged </a:t>
            </a:r>
            <a:r>
              <a:rPr lang="en-US" i="1" dirty="0">
                <a:solidFill>
                  <a:srgbClr val="000000"/>
                </a:solidFill>
              </a:rPr>
              <a:t>in the order of the </a:t>
            </a:r>
            <a:r>
              <a:rPr lang="en-US" i="1" dirty="0" smtClean="0">
                <a:solidFill>
                  <a:srgbClr val="000000"/>
                </a:solidFill>
              </a:rPr>
              <a:t>story. </a:t>
            </a:r>
          </a:p>
          <a:p>
            <a:r>
              <a:rPr lang="en-US" dirty="0" smtClean="0">
                <a:solidFill>
                  <a:srgbClr val="000000"/>
                </a:solidFill>
              </a:rPr>
              <a:t>Helps plan </a:t>
            </a:r>
            <a:r>
              <a:rPr lang="en-US" dirty="0">
                <a:solidFill>
                  <a:srgbClr val="000000"/>
                </a:solidFill>
              </a:rPr>
              <a:t>the sequence of events – every </a:t>
            </a:r>
            <a:r>
              <a:rPr lang="en-US" dirty="0" smtClean="0">
                <a:solidFill>
                  <a:srgbClr val="000000"/>
                </a:solidFill>
              </a:rPr>
              <a:t>step. </a:t>
            </a:r>
          </a:p>
          <a:p>
            <a:r>
              <a:rPr lang="en-US" dirty="0" smtClean="0">
                <a:solidFill>
                  <a:srgbClr val="000000"/>
                </a:solidFill>
              </a:rPr>
              <a:t>A </a:t>
            </a:r>
            <a:r>
              <a:rPr lang="en-US" dirty="0">
                <a:solidFill>
                  <a:srgbClr val="000000"/>
                </a:solidFill>
              </a:rPr>
              <a:t>storyboard helps with identifying </a:t>
            </a:r>
            <a:br>
              <a:rPr lang="en-US" dirty="0">
                <a:solidFill>
                  <a:srgbClr val="000000"/>
                </a:solidFill>
              </a:rPr>
            </a:br>
            <a:r>
              <a:rPr lang="en-US" dirty="0" smtClean="0">
                <a:solidFill>
                  <a:srgbClr val="000000"/>
                </a:solidFill>
              </a:rPr>
              <a:t>how </a:t>
            </a:r>
            <a:r>
              <a:rPr lang="en-US" dirty="0">
                <a:solidFill>
                  <a:srgbClr val="000000"/>
                </a:solidFill>
              </a:rPr>
              <a:t>the characters interact with each </a:t>
            </a:r>
            <a:r>
              <a:rPr lang="en-US" dirty="0" smtClean="0">
                <a:solidFill>
                  <a:srgbClr val="000000"/>
                </a:solidFill>
              </a:rPr>
              <a:t/>
            </a:r>
            <a:br>
              <a:rPr lang="en-US" dirty="0" smtClean="0">
                <a:solidFill>
                  <a:srgbClr val="000000"/>
                </a:solidFill>
              </a:rPr>
            </a:br>
            <a:r>
              <a:rPr lang="en-US" dirty="0" smtClean="0">
                <a:solidFill>
                  <a:srgbClr val="000000"/>
                </a:solidFill>
              </a:rPr>
              <a:t>other </a:t>
            </a:r>
            <a:r>
              <a:rPr lang="en-US" dirty="0">
                <a:solidFill>
                  <a:srgbClr val="000000"/>
                </a:solidFill>
              </a:rPr>
              <a:t>and with the game environment.</a:t>
            </a:r>
          </a:p>
          <a:p>
            <a:endParaRPr lang="en-US" dirty="0"/>
          </a:p>
        </p:txBody>
      </p:sp>
      <p:sp>
        <p:nvSpPr>
          <p:cNvPr id="2" name="Title 1"/>
          <p:cNvSpPr>
            <a:spLocks noGrp="1"/>
          </p:cNvSpPr>
          <p:nvPr>
            <p:ph type="title"/>
          </p:nvPr>
        </p:nvSpPr>
        <p:spPr/>
        <p:txBody>
          <a:bodyPr/>
          <a:lstStyle/>
          <a:p>
            <a:r>
              <a:rPr lang="en-US" dirty="0" smtClean="0"/>
              <a:t>Steps in the Design Process</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1511" y="3906961"/>
            <a:ext cx="3303410" cy="2439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124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5036400"/>
          </a:xfrm>
        </p:spPr>
        <p:txBody>
          <a:bodyPr/>
          <a:lstStyle/>
          <a:p>
            <a:pPr marL="0" indent="0">
              <a:buNone/>
            </a:pPr>
            <a:r>
              <a:rPr lang="en-US" b="1" dirty="0"/>
              <a:t>3.   Prototype</a:t>
            </a:r>
          </a:p>
          <a:p>
            <a:r>
              <a:rPr lang="en-US" i="1" dirty="0" smtClean="0"/>
              <a:t>First </a:t>
            </a:r>
            <a:r>
              <a:rPr lang="en-US" i="1" dirty="0"/>
              <a:t>functional example of a game.  </a:t>
            </a:r>
            <a:endParaRPr lang="en-US" i="1" dirty="0" smtClean="0"/>
          </a:p>
          <a:p>
            <a:r>
              <a:rPr lang="en-US" dirty="0"/>
              <a:t>R</a:t>
            </a:r>
            <a:r>
              <a:rPr lang="en-US" dirty="0" smtClean="0"/>
              <a:t>eferred </a:t>
            </a:r>
            <a:r>
              <a:rPr lang="en-US" dirty="0"/>
              <a:t>to as a “first draft</a:t>
            </a:r>
            <a:r>
              <a:rPr lang="en-US" dirty="0" smtClean="0"/>
              <a:t>”.</a:t>
            </a:r>
          </a:p>
          <a:p>
            <a:r>
              <a:rPr lang="en-US" dirty="0" smtClean="0"/>
              <a:t>Allows people to play </a:t>
            </a:r>
            <a:r>
              <a:rPr lang="en-US" dirty="0"/>
              <a:t>and test a game for the first time and offer their feedback or suggestions for improvement. </a:t>
            </a:r>
          </a:p>
        </p:txBody>
      </p:sp>
      <p:sp>
        <p:nvSpPr>
          <p:cNvPr id="2" name="Title 1"/>
          <p:cNvSpPr>
            <a:spLocks noGrp="1"/>
          </p:cNvSpPr>
          <p:nvPr>
            <p:ph type="title"/>
          </p:nvPr>
        </p:nvSpPr>
        <p:spPr/>
        <p:txBody>
          <a:bodyPr/>
          <a:lstStyle/>
          <a:p>
            <a:r>
              <a:rPr lang="en-US" dirty="0" smtClean="0"/>
              <a:t>Steps in the Design Process</a:t>
            </a:r>
            <a:endParaRPr lang="en-US" dirty="0"/>
          </a:p>
        </p:txBody>
      </p:sp>
      <p:pic>
        <p:nvPicPr>
          <p:cNvPr id="7" name="Picture 6"/>
          <p:cNvPicPr>
            <a:picLocks noChangeAspect="1"/>
          </p:cNvPicPr>
          <p:nvPr/>
        </p:nvPicPr>
        <p:blipFill>
          <a:blip r:embed="rId2" cstate="screen">
            <a:extLst>
              <a:ext uri="{BEBA8EAE-BF5A-486C-A8C5-ECC9F3942E4B}">
                <a14:imgProps xmlns:a14="http://schemas.microsoft.com/office/drawing/2010/main">
                  <a14:imgLayer r:embed="rId3">
                    <a14:imgEffect>
                      <a14:backgroundRemoval t="10000" b="90000" l="429" r="100000">
                        <a14:foregroundMark x1="35714" y1="34429" x2="35714" y2="34429"/>
                        <a14:foregroundMark x1="39286" y1="41000" x2="39286" y2="41000"/>
                        <a14:foregroundMark x1="63857" y1="44571" x2="63857" y2="44571"/>
                        <a14:foregroundMark x1="74571" y1="43000" x2="74571" y2="43000"/>
                        <a14:foregroundMark x1="83714" y1="37429" x2="83714" y2="37429"/>
                        <a14:foregroundMark x1="93429" y1="55286" x2="93429" y2="55286"/>
                        <a14:foregroundMark x1="83714" y1="59286" x2="83714" y2="59286"/>
                        <a14:foregroundMark x1="77000" y1="60857" x2="77000" y2="60857"/>
                        <a14:foregroundMark x1="58143" y1="59286" x2="58143" y2="59286"/>
                        <a14:foregroundMark x1="49571" y1="65000" x2="49571" y2="65000"/>
                        <a14:backgroundMark x1="32143" y1="49714" x2="32143" y2="49714"/>
                      </a14:backgroundRemoval>
                    </a14:imgEffect>
                  </a14:imgLayer>
                </a14:imgProps>
              </a:ext>
              <a:ext uri="{28A0092B-C50C-407E-A947-70E740481C1C}">
                <a14:useLocalDpi xmlns:a14="http://schemas.microsoft.com/office/drawing/2010/main"/>
              </a:ext>
            </a:extLst>
          </a:blip>
          <a:stretch>
            <a:fillRect/>
          </a:stretch>
        </p:blipFill>
        <p:spPr>
          <a:xfrm>
            <a:off x="3459564" y="3884661"/>
            <a:ext cx="2224872" cy="2224872"/>
          </a:xfrm>
          <a:prstGeom prst="rect">
            <a:avLst/>
          </a:prstGeom>
        </p:spPr>
      </p:pic>
    </p:spTree>
    <p:extLst>
      <p:ext uri="{BB962C8B-B14F-4D97-AF65-F5344CB8AC3E}">
        <p14:creationId xmlns:p14="http://schemas.microsoft.com/office/powerpoint/2010/main" val="182009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90689"/>
            <a:ext cx="7886700" cy="5036400"/>
          </a:xfrm>
        </p:spPr>
        <p:txBody>
          <a:bodyPr>
            <a:normAutofit/>
          </a:bodyPr>
          <a:lstStyle/>
          <a:p>
            <a:pPr marL="0" indent="0">
              <a:buNone/>
            </a:pPr>
            <a:r>
              <a:rPr lang="en-US" b="1" dirty="0"/>
              <a:t>4.  Testing and Feedback</a:t>
            </a:r>
          </a:p>
          <a:p>
            <a:pPr marL="0" lvl="0" indent="0">
              <a:buNone/>
            </a:pPr>
            <a:r>
              <a:rPr lang="en-US" dirty="0" smtClean="0"/>
              <a:t>It </a:t>
            </a:r>
            <a:r>
              <a:rPr lang="en-US" dirty="0"/>
              <a:t>is best practice </a:t>
            </a:r>
            <a:r>
              <a:rPr lang="en-US" dirty="0" smtClean="0"/>
              <a:t>to:</a:t>
            </a:r>
          </a:p>
          <a:p>
            <a:pPr marL="457200" lvl="0" indent="-457200">
              <a:buFont typeface="+mj-lt"/>
              <a:buAutoNum type="arabicPeriod"/>
            </a:pPr>
            <a:r>
              <a:rPr lang="en-US" dirty="0" smtClean="0"/>
              <a:t>Have </a:t>
            </a:r>
            <a:r>
              <a:rPr lang="en-US" dirty="0"/>
              <a:t>a group of individuals test your game that is not familiar with the game or its design process. </a:t>
            </a:r>
            <a:endParaRPr lang="en-US" dirty="0" smtClean="0"/>
          </a:p>
          <a:p>
            <a:pPr marL="457200" lvl="0" indent="-457200">
              <a:buFont typeface="+mj-lt"/>
              <a:buAutoNum type="arabicPeriod"/>
            </a:pPr>
            <a:r>
              <a:rPr lang="en-US" dirty="0" smtClean="0"/>
              <a:t>They </a:t>
            </a:r>
            <a:r>
              <a:rPr lang="en-US" dirty="0"/>
              <a:t>should have varying degrees of expertise with playing games. </a:t>
            </a:r>
            <a:endParaRPr lang="en-US" dirty="0" smtClean="0"/>
          </a:p>
          <a:p>
            <a:pPr lvl="0"/>
            <a:r>
              <a:rPr lang="en-US" dirty="0" smtClean="0"/>
              <a:t>Ensures feedback </a:t>
            </a:r>
            <a:r>
              <a:rPr lang="en-US" dirty="0"/>
              <a:t>is not influenced by preconceived ideas about what the game is, how it should be played or how difficult it is.  </a:t>
            </a:r>
            <a:endParaRPr lang="en-US" dirty="0" smtClean="0"/>
          </a:p>
        </p:txBody>
      </p:sp>
      <p:sp>
        <p:nvSpPr>
          <p:cNvPr id="2" name="Title 1"/>
          <p:cNvSpPr>
            <a:spLocks noGrp="1"/>
          </p:cNvSpPr>
          <p:nvPr>
            <p:ph type="title"/>
          </p:nvPr>
        </p:nvSpPr>
        <p:spPr/>
        <p:txBody>
          <a:bodyPr/>
          <a:lstStyle/>
          <a:p>
            <a:r>
              <a:rPr lang="en-US" dirty="0" smtClean="0"/>
              <a:t>Steps in the Design Process</a:t>
            </a:r>
            <a:endParaRPr lang="en-US" dirty="0"/>
          </a:p>
        </p:txBody>
      </p:sp>
    </p:spTree>
    <p:extLst>
      <p:ext uri="{BB962C8B-B14F-4D97-AF65-F5344CB8AC3E}">
        <p14:creationId xmlns:p14="http://schemas.microsoft.com/office/powerpoint/2010/main" val="382749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90689"/>
            <a:ext cx="7886700" cy="5029311"/>
          </a:xfrm>
        </p:spPr>
        <p:txBody>
          <a:bodyPr>
            <a:normAutofit/>
          </a:bodyPr>
          <a:lstStyle/>
          <a:p>
            <a:pPr marL="0" indent="0">
              <a:buNone/>
            </a:pPr>
            <a:r>
              <a:rPr lang="en-US" b="1" dirty="0"/>
              <a:t>4. Testing and Feedback</a:t>
            </a:r>
          </a:p>
          <a:p>
            <a:pPr marL="0" lvl="0" indent="0">
              <a:buNone/>
            </a:pPr>
            <a:r>
              <a:rPr lang="en-US" b="1" dirty="0" smtClean="0"/>
              <a:t>Feedback</a:t>
            </a:r>
            <a:r>
              <a:rPr lang="en-US" b="1" dirty="0"/>
              <a:t>: </a:t>
            </a:r>
            <a:r>
              <a:rPr lang="en-US" i="1" dirty="0"/>
              <a:t>suggestions and ideas for improving or refining the game or issues with playing the game</a:t>
            </a:r>
            <a:r>
              <a:rPr lang="en-US" dirty="0" smtClean="0"/>
              <a:t>.</a:t>
            </a:r>
            <a:endParaRPr lang="en-US" dirty="0"/>
          </a:p>
        </p:txBody>
      </p:sp>
      <p:sp>
        <p:nvSpPr>
          <p:cNvPr id="2" name="Title 1"/>
          <p:cNvSpPr>
            <a:spLocks noGrp="1"/>
          </p:cNvSpPr>
          <p:nvPr>
            <p:ph type="title"/>
          </p:nvPr>
        </p:nvSpPr>
        <p:spPr/>
        <p:txBody>
          <a:bodyPr/>
          <a:lstStyle/>
          <a:p>
            <a:r>
              <a:rPr lang="en-US" dirty="0" smtClean="0"/>
              <a:t>Steps in the Design Process</a:t>
            </a:r>
            <a:endParaRPr lang="en-US" dirty="0"/>
          </a:p>
        </p:txBody>
      </p:sp>
      <p:pic>
        <p:nvPicPr>
          <p:cNvPr id="3" name="Picture 2"/>
          <p:cNvPicPr>
            <a:picLocks noChangeAspect="1"/>
          </p:cNvPicPr>
          <p:nvPr/>
        </p:nvPicPr>
        <p:blipFill>
          <a:blip r:embed="rId2"/>
          <a:stretch>
            <a:fillRect/>
          </a:stretch>
        </p:blipFill>
        <p:spPr>
          <a:xfrm>
            <a:off x="1527307" y="2857431"/>
            <a:ext cx="6089385" cy="3218675"/>
          </a:xfrm>
          <a:prstGeom prst="rect">
            <a:avLst/>
          </a:prstGeom>
        </p:spPr>
      </p:pic>
    </p:spTree>
    <p:extLst>
      <p:ext uri="{BB962C8B-B14F-4D97-AF65-F5344CB8AC3E}">
        <p14:creationId xmlns:p14="http://schemas.microsoft.com/office/powerpoint/2010/main" val="241000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4486274"/>
          </a:xfrm>
        </p:spPr>
        <p:txBody>
          <a:bodyPr>
            <a:normAutofit/>
          </a:bodyPr>
          <a:lstStyle/>
          <a:p>
            <a:pPr marL="457200" indent="-457200">
              <a:buSzPct val="100000"/>
              <a:buFont typeface="+mj-lt"/>
              <a:buAutoNum type="arabicPeriod" startAt="5"/>
            </a:pPr>
            <a:r>
              <a:rPr lang="en-US" sz="2000" b="1" dirty="0"/>
              <a:t>Revise the game:</a:t>
            </a:r>
            <a:r>
              <a:rPr lang="en-US" sz="2000" dirty="0"/>
              <a:t>  </a:t>
            </a:r>
            <a:r>
              <a:rPr lang="en-US" sz="2000" dirty="0" smtClean="0"/>
              <a:t>revise (modify) game to </a:t>
            </a:r>
            <a:r>
              <a:rPr lang="en-US" sz="2000" dirty="0"/>
              <a:t>address the suggestions and issues identified by the testing team.</a:t>
            </a:r>
          </a:p>
          <a:p>
            <a:pPr marL="457200" indent="-457200">
              <a:buSzPct val="100000"/>
              <a:buFont typeface="+mj-lt"/>
              <a:buAutoNum type="arabicPeriod" startAt="5"/>
            </a:pPr>
            <a:r>
              <a:rPr lang="en-US" sz="2000" b="1" dirty="0"/>
              <a:t>Re-test and gather feedback.</a:t>
            </a:r>
            <a:endParaRPr lang="en-US" sz="2000" dirty="0"/>
          </a:p>
          <a:p>
            <a:pPr marL="457200" indent="-457200">
              <a:buSzPct val="100000"/>
              <a:buFont typeface="+mj-lt"/>
              <a:buAutoNum type="arabicPeriod" startAt="5"/>
            </a:pPr>
            <a:r>
              <a:rPr lang="en-US" sz="2000" b="1" dirty="0"/>
              <a:t>Finalize the game.</a:t>
            </a:r>
            <a:endParaRPr lang="en-US" sz="2000" dirty="0"/>
          </a:p>
          <a:p>
            <a:pPr marL="457200" indent="-457200">
              <a:buSzPct val="100000"/>
              <a:buFont typeface="+mj-lt"/>
              <a:buAutoNum type="arabicPeriod" startAt="5"/>
            </a:pPr>
            <a:r>
              <a:rPr lang="en-US" sz="2000" b="1" dirty="0"/>
              <a:t>Revise and re-test (if necessary)</a:t>
            </a:r>
            <a:r>
              <a:rPr lang="en-US" sz="2000" b="1" dirty="0" smtClean="0"/>
              <a:t>.</a:t>
            </a:r>
            <a:endParaRPr lang="en-US" sz="2000" dirty="0"/>
          </a:p>
        </p:txBody>
      </p:sp>
      <p:sp>
        <p:nvSpPr>
          <p:cNvPr id="2" name="Title 1"/>
          <p:cNvSpPr>
            <a:spLocks noGrp="1"/>
          </p:cNvSpPr>
          <p:nvPr>
            <p:ph type="title"/>
          </p:nvPr>
        </p:nvSpPr>
        <p:spPr/>
        <p:txBody>
          <a:bodyPr/>
          <a:lstStyle/>
          <a:p>
            <a:r>
              <a:rPr lang="en-US" dirty="0" smtClean="0"/>
              <a:t>Final Steps in the Design Process</a:t>
            </a:r>
            <a:endParaRPr lang="en-US" dirty="0"/>
          </a:p>
        </p:txBody>
      </p:sp>
    </p:spTree>
    <p:extLst>
      <p:ext uri="{BB962C8B-B14F-4D97-AF65-F5344CB8AC3E}">
        <p14:creationId xmlns:p14="http://schemas.microsoft.com/office/powerpoint/2010/main" val="253673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4486274"/>
          </a:xfrm>
        </p:spPr>
        <p:txBody>
          <a:bodyPr>
            <a:normAutofit/>
          </a:bodyPr>
          <a:lstStyle/>
          <a:p>
            <a:pPr marL="0" indent="0">
              <a:buNone/>
            </a:pPr>
            <a:r>
              <a:rPr lang="en-US" b="1" dirty="0" smtClean="0"/>
              <a:t>Deconstruct:   </a:t>
            </a:r>
            <a:br>
              <a:rPr lang="en-US" b="1" dirty="0" smtClean="0"/>
            </a:br>
            <a:r>
              <a:rPr lang="en-US" dirty="0" smtClean="0"/>
              <a:t>Study an existing game and see how:</a:t>
            </a:r>
            <a:br>
              <a:rPr lang="en-US" dirty="0" smtClean="0"/>
            </a:br>
            <a:endParaRPr lang="en-US" dirty="0" smtClean="0"/>
          </a:p>
          <a:p>
            <a:pPr marL="457200" indent="-457200">
              <a:buFont typeface="+mj-lt"/>
              <a:buAutoNum type="arabicPeriod"/>
            </a:pPr>
            <a:r>
              <a:rPr lang="en-US" dirty="0" smtClean="0"/>
              <a:t>How was it built?</a:t>
            </a:r>
          </a:p>
          <a:p>
            <a:pPr marL="457200" indent="-457200">
              <a:buFont typeface="+mj-lt"/>
              <a:buAutoNum type="arabicPeriod"/>
            </a:pPr>
            <a:r>
              <a:rPr lang="en-US" dirty="0" smtClean="0"/>
              <a:t>What </a:t>
            </a:r>
            <a:r>
              <a:rPr lang="en-US" dirty="0"/>
              <a:t>elements are present? </a:t>
            </a:r>
          </a:p>
          <a:p>
            <a:pPr marL="457200" indent="-457200">
              <a:buFont typeface="+mj-lt"/>
              <a:buAutoNum type="arabicPeriod"/>
            </a:pPr>
            <a:r>
              <a:rPr lang="en-US" dirty="0"/>
              <a:t>How do the elements work together to create the game? </a:t>
            </a:r>
          </a:p>
          <a:p>
            <a:pPr marL="457200" indent="-457200">
              <a:buFont typeface="+mj-lt"/>
              <a:buAutoNum type="arabicPeriod"/>
            </a:pPr>
            <a:r>
              <a:rPr lang="en-US" dirty="0"/>
              <a:t>How does the audience interact with the game?</a:t>
            </a:r>
          </a:p>
          <a:p>
            <a:pPr marL="0" indent="0">
              <a:buNone/>
            </a:pPr>
            <a:endParaRPr lang="en-US" dirty="0"/>
          </a:p>
          <a:p>
            <a:endParaRPr lang="en-US" dirty="0"/>
          </a:p>
        </p:txBody>
      </p:sp>
      <p:sp>
        <p:nvSpPr>
          <p:cNvPr id="2" name="Title 1"/>
          <p:cNvSpPr>
            <a:spLocks noGrp="1"/>
          </p:cNvSpPr>
          <p:nvPr>
            <p:ph type="title"/>
          </p:nvPr>
        </p:nvSpPr>
        <p:spPr/>
        <p:txBody>
          <a:bodyPr/>
          <a:lstStyle/>
          <a:p>
            <a:r>
              <a:rPr lang="en-US" dirty="0" smtClean="0"/>
              <a:t>Deconstructing a Game</a:t>
            </a:r>
            <a:endParaRPr lang="en-US" dirty="0"/>
          </a:p>
        </p:txBody>
      </p:sp>
      <p:pic>
        <p:nvPicPr>
          <p:cNvPr id="4" name="Picture 3"/>
          <p:cNvPicPr>
            <a:picLocks noChangeAspect="1"/>
          </p:cNvPicPr>
          <p:nvPr/>
        </p:nvPicPr>
        <p:blipFill>
          <a:blip r:embed="rId2"/>
          <a:stretch>
            <a:fillRect/>
          </a:stretch>
        </p:blipFill>
        <p:spPr>
          <a:xfrm>
            <a:off x="5569912" y="1690689"/>
            <a:ext cx="2744343" cy="1715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481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5046663"/>
          </a:xfrm>
        </p:spPr>
        <p:txBody>
          <a:bodyPr>
            <a:normAutofit/>
          </a:bodyPr>
          <a:lstStyle/>
          <a:p>
            <a:pPr marL="0" indent="0">
              <a:buNone/>
            </a:pPr>
            <a:r>
              <a:rPr lang="en-US" b="1" dirty="0"/>
              <a:t>Computer Hardware</a:t>
            </a:r>
          </a:p>
          <a:p>
            <a:pPr marL="0" lvl="0" indent="0">
              <a:buNone/>
            </a:pPr>
            <a:r>
              <a:rPr lang="en-US" dirty="0" smtClean="0"/>
              <a:t>Desktop </a:t>
            </a:r>
            <a:r>
              <a:rPr lang="en-US" dirty="0"/>
              <a:t>computers, tablets and handheld devices all </a:t>
            </a:r>
            <a:r>
              <a:rPr lang="en-US" dirty="0" smtClean="0"/>
              <a:t>work </a:t>
            </a:r>
          </a:p>
          <a:p>
            <a:r>
              <a:rPr lang="en-US" dirty="0" smtClean="0"/>
              <a:t>Choose </a:t>
            </a:r>
            <a:r>
              <a:rPr lang="en-US" dirty="0"/>
              <a:t>tools </a:t>
            </a:r>
            <a:r>
              <a:rPr lang="en-US" dirty="0" smtClean="0"/>
              <a:t>you </a:t>
            </a:r>
            <a:r>
              <a:rPr lang="en-US" dirty="0"/>
              <a:t>feel most comfortable working with (small vs. large screen, keyboard vs. touchscreen, and so forth). </a:t>
            </a:r>
          </a:p>
          <a:p>
            <a:r>
              <a:rPr lang="en-US" dirty="0" smtClean="0"/>
              <a:t>If </a:t>
            </a:r>
            <a:r>
              <a:rPr lang="en-US" dirty="0"/>
              <a:t>you want to create a game that can be played on Apple computers (including iPads, iPods, and so forth.), then you usually must build it on a device using the Apple platform.  </a:t>
            </a:r>
          </a:p>
        </p:txBody>
      </p:sp>
      <p:sp>
        <p:nvSpPr>
          <p:cNvPr id="2" name="Title 1"/>
          <p:cNvSpPr>
            <a:spLocks noGrp="1"/>
          </p:cNvSpPr>
          <p:nvPr>
            <p:ph type="title"/>
          </p:nvPr>
        </p:nvSpPr>
        <p:spPr/>
        <p:txBody>
          <a:bodyPr/>
          <a:lstStyle/>
          <a:p>
            <a:r>
              <a:rPr lang="en-US" dirty="0" smtClean="0"/>
              <a:t>Development Tools</a:t>
            </a:r>
            <a:endParaRPr lang="en-US" dirty="0"/>
          </a:p>
        </p:txBody>
      </p:sp>
    </p:spTree>
    <p:extLst>
      <p:ext uri="{BB962C8B-B14F-4D97-AF65-F5344CB8AC3E}">
        <p14:creationId xmlns:p14="http://schemas.microsoft.com/office/powerpoint/2010/main" val="127720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4939929"/>
          </a:xfrm>
        </p:spPr>
        <p:txBody>
          <a:bodyPr>
            <a:normAutofit lnSpcReduction="10000"/>
          </a:bodyPr>
          <a:lstStyle/>
          <a:p>
            <a:pPr marL="0" indent="0">
              <a:buNone/>
            </a:pPr>
            <a:r>
              <a:rPr lang="en-US" b="1" dirty="0"/>
              <a:t>Software</a:t>
            </a:r>
          </a:p>
          <a:p>
            <a:r>
              <a:rPr lang="en-US" u="sng" dirty="0" smtClean="0">
                <a:hlinkClick r:id="rId3" tooltip="http://scratch.mit.edu/about/"/>
              </a:rPr>
              <a:t>Scratch</a:t>
            </a:r>
            <a:r>
              <a:rPr lang="en-US" dirty="0" smtClean="0"/>
              <a:t> </a:t>
            </a:r>
            <a:r>
              <a:rPr lang="en-US" dirty="0"/>
              <a:t>— A free game-programming environment. </a:t>
            </a:r>
          </a:p>
          <a:p>
            <a:pPr lvl="0">
              <a:spcBef>
                <a:spcPts val="500"/>
              </a:spcBef>
            </a:pPr>
            <a:r>
              <a:rPr lang="en-US" u="sng" dirty="0">
                <a:hlinkClick r:id="rId4" tooltip="http://gamesalad.com/"/>
              </a:rPr>
              <a:t>Game Salad</a:t>
            </a:r>
            <a:r>
              <a:rPr lang="en-US" dirty="0"/>
              <a:t> </a:t>
            </a:r>
            <a:r>
              <a:rPr lang="en-US" dirty="0" smtClean="0"/>
              <a:t>— design </a:t>
            </a:r>
            <a:r>
              <a:rPr lang="en-US" dirty="0"/>
              <a:t>games in a drag-and-drop environment with no coding, and publish your games as apps for </a:t>
            </a:r>
            <a:r>
              <a:rPr lang="en-US" dirty="0" err="1"/>
              <a:t>iOS</a:t>
            </a:r>
            <a:r>
              <a:rPr lang="en-US" dirty="0"/>
              <a:t> and Android devices.</a:t>
            </a:r>
          </a:p>
          <a:p>
            <a:pPr lvl="0">
              <a:spcBef>
                <a:spcPts val="500"/>
              </a:spcBef>
            </a:pPr>
            <a:r>
              <a:rPr lang="en-US" u="sng" dirty="0">
                <a:hlinkClick r:id="rId5" tooltip="http://textadventures.co.uk/quest"/>
              </a:rPr>
              <a:t>Quest</a:t>
            </a:r>
            <a:r>
              <a:rPr lang="en-US" dirty="0"/>
              <a:t> — Makes playable text-only adventure games.</a:t>
            </a:r>
          </a:p>
          <a:p>
            <a:pPr lvl="0">
              <a:spcBef>
                <a:spcPts val="500"/>
              </a:spcBef>
            </a:pPr>
            <a:r>
              <a:rPr lang="en-US" i="1" u="sng" dirty="0">
                <a:hlinkClick r:id="rId6" tooltip="https://www.yoyogames.com/studio"/>
              </a:rPr>
              <a:t>Yoyo Games</a:t>
            </a:r>
            <a:r>
              <a:rPr lang="en-US" i="1" dirty="0"/>
              <a:t> — </a:t>
            </a:r>
            <a:r>
              <a:rPr lang="en-US" dirty="0"/>
              <a:t>Accessible yet powerful professional-level 2D and 3D game creation</a:t>
            </a:r>
            <a:r>
              <a:rPr lang="en-US" i="1" dirty="0"/>
              <a:t>.</a:t>
            </a:r>
          </a:p>
          <a:p>
            <a:pPr lvl="0">
              <a:spcBef>
                <a:spcPts val="500"/>
              </a:spcBef>
            </a:pPr>
            <a:r>
              <a:rPr lang="en-US" i="1" u="sng" dirty="0" err="1"/>
              <a:t>Clickteam</a:t>
            </a:r>
            <a:r>
              <a:rPr lang="en-US" dirty="0"/>
              <a:t> — Game design and development tools for amateur game creators, both new and experienced.</a:t>
            </a:r>
          </a:p>
          <a:p>
            <a:pPr lvl="0">
              <a:spcBef>
                <a:spcPts val="500"/>
              </a:spcBef>
            </a:pPr>
            <a:r>
              <a:rPr lang="en-US" i="1" u="sng" dirty="0">
                <a:hlinkClick r:id="rId7" tooltip="http://www.thegamecreators.com/?m=view_product&amp;id=2126"/>
              </a:rPr>
              <a:t>3D Gamemaker</a:t>
            </a:r>
            <a:r>
              <a:rPr lang="en-US" i="1" dirty="0"/>
              <a:t> — </a:t>
            </a:r>
            <a:r>
              <a:rPr lang="en-US" dirty="0"/>
              <a:t>Create games quickly with pre-made scenes and objects.</a:t>
            </a:r>
          </a:p>
          <a:p>
            <a:pPr lvl="0">
              <a:spcBef>
                <a:spcPts val="500"/>
              </a:spcBef>
            </a:pPr>
            <a:r>
              <a:rPr lang="en-US" i="1" u="sng" dirty="0">
                <a:hlinkClick r:id="rId8" tooltip="http://www.blender.org/"/>
              </a:rPr>
              <a:t>Blender</a:t>
            </a:r>
            <a:r>
              <a:rPr lang="en-US" i="1" dirty="0"/>
              <a:t> </a:t>
            </a:r>
            <a:r>
              <a:rPr lang="en-US" dirty="0"/>
              <a:t>— A free 3D creation tool.</a:t>
            </a:r>
          </a:p>
          <a:p>
            <a:pPr lvl="0">
              <a:spcBef>
                <a:spcPts val="500"/>
              </a:spcBef>
            </a:pPr>
            <a:r>
              <a:rPr lang="en-US" u="sng" dirty="0">
                <a:hlinkClick r:id="rId9" tooltip="http://www.autodesk.com/education/free-software/maya"/>
              </a:rPr>
              <a:t>Maya (Autodesk)</a:t>
            </a:r>
            <a:r>
              <a:rPr lang="en-US" dirty="0"/>
              <a:t> — Create games and 3D animations.</a:t>
            </a:r>
          </a:p>
          <a:p>
            <a:pPr lvl="0">
              <a:spcBef>
                <a:spcPts val="500"/>
              </a:spcBef>
            </a:pPr>
            <a:r>
              <a:rPr lang="en-US" u="sng" dirty="0">
                <a:hlinkClick r:id="rId10" tooltip="http://www.autodesk.com/education/free-software/3ds-max"/>
              </a:rPr>
              <a:t>3DS Max (Autodesk)</a:t>
            </a:r>
            <a:r>
              <a:rPr lang="en-US" dirty="0"/>
              <a:t> — Create 3D animation for games and motion graphics. </a:t>
            </a:r>
          </a:p>
          <a:p>
            <a:pPr lvl="0"/>
            <a:endParaRPr lang="en-US" dirty="0"/>
          </a:p>
        </p:txBody>
      </p:sp>
      <p:sp>
        <p:nvSpPr>
          <p:cNvPr id="2" name="Title 1"/>
          <p:cNvSpPr>
            <a:spLocks noGrp="1"/>
          </p:cNvSpPr>
          <p:nvPr>
            <p:ph type="title"/>
          </p:nvPr>
        </p:nvSpPr>
        <p:spPr/>
        <p:txBody>
          <a:bodyPr/>
          <a:lstStyle/>
          <a:p>
            <a:r>
              <a:rPr lang="en-US" dirty="0" smtClean="0"/>
              <a:t>Development Tools</a:t>
            </a:r>
            <a:endParaRPr lang="en-US" dirty="0"/>
          </a:p>
        </p:txBody>
      </p:sp>
    </p:spTree>
    <p:extLst>
      <p:ext uri="{BB962C8B-B14F-4D97-AF65-F5344CB8AC3E}">
        <p14:creationId xmlns:p14="http://schemas.microsoft.com/office/powerpoint/2010/main" val="97257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5046663"/>
          </a:xfrm>
        </p:spPr>
        <p:txBody>
          <a:bodyPr>
            <a:normAutofit/>
          </a:bodyPr>
          <a:lstStyle/>
          <a:p>
            <a:pPr marL="0" indent="0">
              <a:buNone/>
            </a:pPr>
            <a:r>
              <a:rPr lang="en-US" b="1" dirty="0"/>
              <a:t>Graphic Design Software</a:t>
            </a:r>
          </a:p>
          <a:p>
            <a:pPr lvl="0"/>
            <a:r>
              <a:rPr lang="en-US" u="sng" dirty="0" err="1" smtClean="0">
                <a:hlinkClick r:id="rId3" tooltip="https://pixlr.com/"/>
              </a:rPr>
              <a:t>Pixlr</a:t>
            </a:r>
            <a:r>
              <a:rPr lang="en-US" dirty="0" smtClean="0"/>
              <a:t> </a:t>
            </a:r>
            <a:r>
              <a:rPr lang="en-US" dirty="0"/>
              <a:t>— A free, web-based tool used to create original images or edit existing images.</a:t>
            </a:r>
          </a:p>
          <a:p>
            <a:pPr lvl="0"/>
            <a:r>
              <a:rPr lang="en-US" u="sng" dirty="0">
                <a:hlinkClick r:id="rId4" invalidUrl="http://success.adobe-education.com/en/na/students.html?sdid=KKTHD&amp;skwcid=AL!3085!3!47709489022!e!!g!!adobe photoshop&amp;ef_id=VDKbXQAAALZf6AMN:20141006133837:s" tooltip="http://success.adobe-education.com/en/na/students.html?sdid=KKTHD&amp;skwcid=AL!3085!3!47709489022!e!!g!!adobe%20photoshop&amp;ef_id=VDKbXQAAALZf6AMN:20141006133837:s"/>
              </a:rPr>
              <a:t>Adobe Photoshop</a:t>
            </a:r>
            <a:r>
              <a:rPr lang="en-US" dirty="0"/>
              <a:t> — A well-known graphical art creation tool.</a:t>
            </a:r>
          </a:p>
          <a:p>
            <a:pPr lvl="0"/>
            <a:r>
              <a:rPr lang="en-US" u="sng" dirty="0">
                <a:hlinkClick r:id="rId5" tooltip="http://www.gimp.org/"/>
              </a:rPr>
              <a:t>Gimp</a:t>
            </a:r>
            <a:r>
              <a:rPr lang="en-US" dirty="0"/>
              <a:t> — A free open-source graphical art and simple animation tool.</a:t>
            </a:r>
          </a:p>
          <a:p>
            <a:pPr lvl="0"/>
            <a:r>
              <a:rPr lang="en-US" u="sng" dirty="0">
                <a:hlinkClick r:id="rId6" tooltip="http://www.pixelmator.com/"/>
              </a:rPr>
              <a:t>Pixelmator</a:t>
            </a:r>
            <a:r>
              <a:rPr lang="en-US" dirty="0"/>
              <a:t> — A Mac-based application similar to Adobe graphics tools.</a:t>
            </a:r>
          </a:p>
        </p:txBody>
      </p:sp>
      <p:sp>
        <p:nvSpPr>
          <p:cNvPr id="2" name="Title 1"/>
          <p:cNvSpPr>
            <a:spLocks noGrp="1"/>
          </p:cNvSpPr>
          <p:nvPr>
            <p:ph type="title"/>
          </p:nvPr>
        </p:nvSpPr>
        <p:spPr/>
        <p:txBody>
          <a:bodyPr/>
          <a:lstStyle/>
          <a:p>
            <a:r>
              <a:rPr lang="en-US" dirty="0" smtClean="0"/>
              <a:t>Software </a:t>
            </a:r>
            <a:r>
              <a:rPr lang="en-US" dirty="0"/>
              <a:t>Applications</a:t>
            </a:r>
          </a:p>
        </p:txBody>
      </p:sp>
    </p:spTree>
    <p:extLst>
      <p:ext uri="{BB962C8B-B14F-4D97-AF65-F5344CB8AC3E}">
        <p14:creationId xmlns:p14="http://schemas.microsoft.com/office/powerpoint/2010/main" val="368212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Why we play games: Objectives</a:t>
            </a:r>
            <a:endParaRPr lang="en-US" dirty="0"/>
          </a:p>
        </p:txBody>
      </p:sp>
      <p:sp>
        <p:nvSpPr>
          <p:cNvPr id="3" name="Content Placeholder 2"/>
          <p:cNvSpPr>
            <a:spLocks noGrp="1"/>
          </p:cNvSpPr>
          <p:nvPr>
            <p:ph idx="1"/>
          </p:nvPr>
        </p:nvSpPr>
        <p:spPr>
          <a:xfrm>
            <a:off x="628650" y="1690689"/>
            <a:ext cx="7886700" cy="4486274"/>
          </a:xfrm>
        </p:spPr>
        <p:txBody>
          <a:bodyPr/>
          <a:lstStyle/>
          <a:p>
            <a:pPr marL="0" indent="0">
              <a:buNone/>
            </a:pPr>
            <a:r>
              <a:rPr lang="en-US" b="1" dirty="0" smtClean="0"/>
              <a:t>Objectives</a:t>
            </a:r>
          </a:p>
          <a:p>
            <a:r>
              <a:rPr lang="en-US" dirty="0" smtClean="0"/>
              <a:t>10.1.1</a:t>
            </a:r>
            <a:r>
              <a:rPr lang="en-US" dirty="0"/>
              <a:t>: Describe the role of games in modern society (e.g., education, task training, social networking, therapy, recreation).</a:t>
            </a:r>
          </a:p>
          <a:p>
            <a:r>
              <a:rPr lang="en-US" dirty="0"/>
              <a:t>10.1.2: Identify various types of games (e.g., chance, skill, knowledge, role-playing, storytelling).</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0287" y="3405667"/>
            <a:ext cx="2984500" cy="29845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247" y="3755104"/>
            <a:ext cx="3390551" cy="2542914"/>
          </a:xfrm>
          <a:prstGeom prst="rect">
            <a:avLst/>
          </a:prstGeom>
        </p:spPr>
      </p:pic>
    </p:spTree>
    <p:extLst>
      <p:ext uri="{BB962C8B-B14F-4D97-AF65-F5344CB8AC3E}">
        <p14:creationId xmlns:p14="http://schemas.microsoft.com/office/powerpoint/2010/main" val="156281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5067521"/>
          </a:xfrm>
        </p:spPr>
        <p:txBody>
          <a:bodyPr/>
          <a:lstStyle/>
          <a:p>
            <a:pPr marL="0" indent="0">
              <a:buNone/>
            </a:pPr>
            <a:r>
              <a:rPr lang="en-US" b="1" dirty="0"/>
              <a:t>Audio File Creation</a:t>
            </a:r>
          </a:p>
          <a:p>
            <a:pPr lvl="0"/>
            <a:r>
              <a:rPr lang="en-US" b="1" dirty="0" smtClean="0"/>
              <a:t>GarageBand</a:t>
            </a:r>
            <a:r>
              <a:rPr lang="en-US" dirty="0" smtClean="0"/>
              <a:t> </a:t>
            </a:r>
            <a:r>
              <a:rPr lang="en-US" dirty="0"/>
              <a:t>— Free and inexpensive versions for creating music and sounds.</a:t>
            </a:r>
          </a:p>
          <a:p>
            <a:pPr lvl="0"/>
            <a:r>
              <a:rPr lang="en-US" b="1" dirty="0"/>
              <a:t>Audacity</a:t>
            </a:r>
            <a:r>
              <a:rPr lang="en-US" dirty="0"/>
              <a:t> — Free basic audio recording and editing. </a:t>
            </a:r>
          </a:p>
          <a:p>
            <a:endParaRPr lang="en-US" dirty="0"/>
          </a:p>
        </p:txBody>
      </p:sp>
      <p:sp>
        <p:nvSpPr>
          <p:cNvPr id="2" name="Title 1"/>
          <p:cNvSpPr>
            <a:spLocks noGrp="1"/>
          </p:cNvSpPr>
          <p:nvPr>
            <p:ph type="title"/>
          </p:nvPr>
        </p:nvSpPr>
        <p:spPr/>
        <p:txBody>
          <a:bodyPr/>
          <a:lstStyle/>
          <a:p>
            <a:r>
              <a:rPr lang="en-US" dirty="0" smtClean="0"/>
              <a:t>Software Applications</a:t>
            </a:r>
            <a:endParaRPr lang="en-US" dirty="0"/>
          </a:p>
        </p:txBody>
      </p:sp>
      <p:pic>
        <p:nvPicPr>
          <p:cNvPr id="5" name="Picture 4"/>
          <p:cNvPicPr>
            <a:picLocks noChangeAspect="1"/>
          </p:cNvPicPr>
          <p:nvPr/>
        </p:nvPicPr>
        <p:blipFill>
          <a:blip r:embed="rId2"/>
          <a:stretch>
            <a:fillRect/>
          </a:stretch>
        </p:blipFill>
        <p:spPr>
          <a:xfrm>
            <a:off x="2097813" y="3309900"/>
            <a:ext cx="4769358" cy="2977002"/>
          </a:xfrm>
          <a:prstGeom prst="rect">
            <a:avLst/>
          </a:prstGeom>
        </p:spPr>
      </p:pic>
    </p:spTree>
    <p:extLst>
      <p:ext uri="{BB962C8B-B14F-4D97-AF65-F5344CB8AC3E}">
        <p14:creationId xmlns:p14="http://schemas.microsoft.com/office/powerpoint/2010/main" val="371941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90689"/>
            <a:ext cx="7886700" cy="5167311"/>
          </a:xfrm>
        </p:spPr>
        <p:txBody>
          <a:bodyPr>
            <a:noAutofit/>
          </a:bodyPr>
          <a:lstStyle/>
          <a:p>
            <a:pPr marL="0" indent="0">
              <a:spcBef>
                <a:spcPts val="500"/>
              </a:spcBef>
              <a:buNone/>
            </a:pPr>
            <a:r>
              <a:rPr lang="en-US" b="1" dirty="0"/>
              <a:t>Team Members</a:t>
            </a:r>
          </a:p>
          <a:p>
            <a:pPr lvl="0">
              <a:spcBef>
                <a:spcPts val="500"/>
              </a:spcBef>
            </a:pPr>
            <a:r>
              <a:rPr lang="en-US" b="1" dirty="0" smtClean="0"/>
              <a:t>Graphical artist</a:t>
            </a:r>
            <a:r>
              <a:rPr lang="en-US" dirty="0" smtClean="0"/>
              <a:t> </a:t>
            </a:r>
            <a:r>
              <a:rPr lang="en-US" dirty="0"/>
              <a:t>— Video games consist of graphics in motion with a goal and a plan. </a:t>
            </a:r>
          </a:p>
          <a:p>
            <a:pPr lvl="0">
              <a:spcBef>
                <a:spcPts val="500"/>
              </a:spcBef>
            </a:pPr>
            <a:r>
              <a:rPr lang="en-US" b="1" dirty="0" smtClean="0"/>
              <a:t>Programmer</a:t>
            </a:r>
            <a:r>
              <a:rPr lang="en-US" dirty="0" smtClean="0"/>
              <a:t> </a:t>
            </a:r>
            <a:r>
              <a:rPr lang="en-US" dirty="0"/>
              <a:t>— Programming code is required to create a computer game</a:t>
            </a:r>
          </a:p>
          <a:p>
            <a:pPr lvl="0">
              <a:spcBef>
                <a:spcPts val="500"/>
              </a:spcBef>
            </a:pPr>
            <a:r>
              <a:rPr lang="en-US" b="1" dirty="0"/>
              <a:t>Music and sound effects</a:t>
            </a:r>
            <a:r>
              <a:rPr lang="en-US" dirty="0"/>
              <a:t> —You can create your own sound files and incorporate them into your </a:t>
            </a:r>
            <a:r>
              <a:rPr lang="en-US" dirty="0" smtClean="0"/>
              <a:t>game</a:t>
            </a:r>
            <a:endParaRPr lang="en-US" dirty="0"/>
          </a:p>
        </p:txBody>
      </p:sp>
      <p:sp>
        <p:nvSpPr>
          <p:cNvPr id="2" name="Title 1"/>
          <p:cNvSpPr>
            <a:spLocks noGrp="1"/>
          </p:cNvSpPr>
          <p:nvPr>
            <p:ph type="title"/>
          </p:nvPr>
        </p:nvSpPr>
        <p:spPr/>
        <p:txBody>
          <a:bodyPr/>
          <a:lstStyle/>
          <a:p>
            <a:r>
              <a:rPr lang="en-US" dirty="0" smtClean="0"/>
              <a:t>Development Tools</a:t>
            </a:r>
            <a:endParaRPr lang="en-US" dirty="0"/>
          </a:p>
        </p:txBody>
      </p:sp>
    </p:spTree>
    <p:extLst>
      <p:ext uri="{BB962C8B-B14F-4D97-AF65-F5344CB8AC3E}">
        <p14:creationId xmlns:p14="http://schemas.microsoft.com/office/powerpoint/2010/main" val="259428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90689"/>
            <a:ext cx="7886700" cy="5064753"/>
          </a:xfrm>
        </p:spPr>
        <p:txBody>
          <a:bodyPr>
            <a:noAutofit/>
          </a:bodyPr>
          <a:lstStyle/>
          <a:p>
            <a:pPr marL="0" indent="0">
              <a:spcBef>
                <a:spcPts val="500"/>
              </a:spcBef>
              <a:buNone/>
            </a:pPr>
            <a:r>
              <a:rPr lang="en-US" b="1" dirty="0"/>
              <a:t>Team Members</a:t>
            </a:r>
          </a:p>
          <a:p>
            <a:pPr>
              <a:spcBef>
                <a:spcPts val="500"/>
              </a:spcBef>
            </a:pPr>
            <a:r>
              <a:rPr lang="en-US" b="1" dirty="0" smtClean="0"/>
              <a:t>Game Designer</a:t>
            </a:r>
            <a:r>
              <a:rPr lang="en-US" dirty="0" smtClean="0"/>
              <a:t> — They must </a:t>
            </a:r>
            <a:r>
              <a:rPr lang="en-US" dirty="0"/>
              <a:t>perform several important tasks in game development, which may require the skills of more than one person:</a:t>
            </a:r>
          </a:p>
          <a:p>
            <a:pPr marL="576262" lvl="0" indent="-342900">
              <a:spcBef>
                <a:spcPts val="500"/>
              </a:spcBef>
              <a:buFont typeface="+mj-lt"/>
              <a:buAutoNum type="arabicPeriod"/>
            </a:pPr>
            <a:r>
              <a:rPr lang="en-US" dirty="0"/>
              <a:t>Create the look and feel of the game.</a:t>
            </a:r>
          </a:p>
          <a:p>
            <a:pPr marL="576262" lvl="0" indent="-342900">
              <a:spcBef>
                <a:spcPts val="500"/>
              </a:spcBef>
              <a:buFont typeface="+mj-lt"/>
              <a:buAutoNum type="arabicPeriod"/>
            </a:pPr>
            <a:r>
              <a:rPr lang="en-US" dirty="0"/>
              <a:t>Develop the art and animation for all graphical elements, including scenes, characters, the website, and so on.</a:t>
            </a:r>
          </a:p>
          <a:p>
            <a:pPr marL="576262" lvl="0" indent="-342900">
              <a:spcBef>
                <a:spcPts val="500"/>
              </a:spcBef>
              <a:buFont typeface="+mj-lt"/>
              <a:buAutoNum type="arabicPeriod"/>
            </a:pPr>
            <a:r>
              <a:rPr lang="en-US" dirty="0"/>
              <a:t>Develop scenarios that occur between characters during play.</a:t>
            </a:r>
          </a:p>
          <a:p>
            <a:pPr marL="576262" lvl="0" indent="-342900">
              <a:spcBef>
                <a:spcPts val="500"/>
              </a:spcBef>
              <a:buFont typeface="+mj-lt"/>
              <a:buAutoNum type="arabicPeriod"/>
            </a:pPr>
            <a:r>
              <a:rPr lang="en-US" dirty="0"/>
              <a:t>Write scripts and dialog for the action and characters</a:t>
            </a:r>
            <a:r>
              <a:rPr lang="en-US" dirty="0" smtClean="0"/>
              <a:t>.</a:t>
            </a:r>
            <a:endParaRPr lang="en-US" dirty="0"/>
          </a:p>
        </p:txBody>
      </p:sp>
      <p:sp>
        <p:nvSpPr>
          <p:cNvPr id="2" name="Title 1"/>
          <p:cNvSpPr>
            <a:spLocks noGrp="1"/>
          </p:cNvSpPr>
          <p:nvPr>
            <p:ph type="title"/>
          </p:nvPr>
        </p:nvSpPr>
        <p:spPr/>
        <p:txBody>
          <a:bodyPr/>
          <a:lstStyle/>
          <a:p>
            <a:r>
              <a:rPr lang="en-US" dirty="0" smtClean="0"/>
              <a:t>Development Tools</a:t>
            </a:r>
            <a:endParaRPr lang="en-US" dirty="0"/>
          </a:p>
        </p:txBody>
      </p:sp>
    </p:spTree>
    <p:extLst>
      <p:ext uri="{BB962C8B-B14F-4D97-AF65-F5344CB8AC3E}">
        <p14:creationId xmlns:p14="http://schemas.microsoft.com/office/powerpoint/2010/main" val="623580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90689"/>
            <a:ext cx="7886700" cy="5034811"/>
          </a:xfrm>
        </p:spPr>
        <p:txBody>
          <a:bodyPr>
            <a:noAutofit/>
          </a:bodyPr>
          <a:lstStyle/>
          <a:p>
            <a:pPr marL="0" indent="0">
              <a:spcBef>
                <a:spcPts val="500"/>
              </a:spcBef>
              <a:buNone/>
            </a:pPr>
            <a:r>
              <a:rPr lang="en-US" b="1" dirty="0"/>
              <a:t>Team Members</a:t>
            </a:r>
          </a:p>
          <a:p>
            <a:pPr lvl="0">
              <a:spcBef>
                <a:spcPts val="500"/>
              </a:spcBef>
            </a:pPr>
            <a:r>
              <a:rPr lang="en-US" b="1" dirty="0" smtClean="0"/>
              <a:t>Testing team</a:t>
            </a:r>
            <a:r>
              <a:rPr lang="en-US" dirty="0" smtClean="0"/>
              <a:t> </a:t>
            </a:r>
            <a:r>
              <a:rPr lang="en-US" dirty="0"/>
              <a:t>— After you develop the first version of your game, you will need to do lots of testing to see how it performs on various devices and find any bugs in the program. </a:t>
            </a:r>
          </a:p>
          <a:p>
            <a:pPr marL="576262" lvl="0" indent="-342900">
              <a:spcBef>
                <a:spcPts val="500"/>
              </a:spcBef>
              <a:buFont typeface="+mj-lt"/>
              <a:buAutoNum type="arabicPeriod"/>
            </a:pPr>
            <a:r>
              <a:rPr lang="en-US" dirty="0"/>
              <a:t>Enlist the help of friends and other people to test it as well. </a:t>
            </a:r>
          </a:p>
          <a:p>
            <a:pPr marL="576262" lvl="0" indent="-342900">
              <a:spcBef>
                <a:spcPts val="500"/>
              </a:spcBef>
              <a:buFont typeface="+mj-lt"/>
              <a:buAutoNum type="arabicPeriod"/>
            </a:pPr>
            <a:r>
              <a:rPr lang="en-US" dirty="0"/>
              <a:t>The best group of testers will have varying levels of gaming experience and no familiarity with your game. </a:t>
            </a:r>
          </a:p>
        </p:txBody>
      </p:sp>
      <p:sp>
        <p:nvSpPr>
          <p:cNvPr id="2" name="Title 1"/>
          <p:cNvSpPr>
            <a:spLocks noGrp="1"/>
          </p:cNvSpPr>
          <p:nvPr>
            <p:ph type="title"/>
          </p:nvPr>
        </p:nvSpPr>
        <p:spPr/>
        <p:txBody>
          <a:bodyPr/>
          <a:lstStyle/>
          <a:p>
            <a:r>
              <a:rPr lang="en-US" dirty="0" smtClean="0"/>
              <a:t>Development Tools</a:t>
            </a:r>
            <a:endParaRPr lang="en-US" dirty="0"/>
          </a:p>
        </p:txBody>
      </p:sp>
    </p:spTree>
    <p:extLst>
      <p:ext uri="{BB962C8B-B14F-4D97-AF65-F5344CB8AC3E}">
        <p14:creationId xmlns:p14="http://schemas.microsoft.com/office/powerpoint/2010/main" val="78279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698555"/>
            <a:ext cx="3964614" cy="4486274"/>
          </a:xfrm>
        </p:spPr>
        <p:txBody>
          <a:bodyPr>
            <a:normAutofit/>
          </a:bodyPr>
          <a:lstStyle/>
          <a:p>
            <a:pPr marL="0" indent="0">
              <a:buNone/>
            </a:pPr>
            <a:r>
              <a:rPr lang="en-US" b="1" dirty="0"/>
              <a:t>Criteria </a:t>
            </a:r>
            <a:endParaRPr lang="en-US" b="1" dirty="0" smtClean="0"/>
          </a:p>
          <a:p>
            <a:pPr marL="0" indent="0">
              <a:buNone/>
            </a:pPr>
            <a:r>
              <a:rPr lang="en-US" sz="1800" i="1" dirty="0" smtClean="0"/>
              <a:t>The </a:t>
            </a:r>
            <a:r>
              <a:rPr lang="en-US" sz="1800" i="1" dirty="0"/>
              <a:t>actions you want your characters to perform and the outcomes the players will be able to achieve by playing the </a:t>
            </a:r>
            <a:r>
              <a:rPr lang="en-US" sz="1800" i="1" dirty="0" smtClean="0"/>
              <a:t>game</a:t>
            </a:r>
            <a:r>
              <a:rPr lang="en-US" sz="1800" i="1" dirty="0"/>
              <a:t> </a:t>
            </a:r>
            <a:r>
              <a:rPr lang="en-US" sz="1800" i="1" dirty="0" smtClean="0"/>
              <a:t>and reaching a successful solution</a:t>
            </a:r>
            <a:r>
              <a:rPr lang="en-US" sz="1800" dirty="0" smtClean="0"/>
              <a:t>.</a:t>
            </a:r>
          </a:p>
          <a:p>
            <a:r>
              <a:rPr lang="en-US" dirty="0"/>
              <a:t>N</a:t>
            </a:r>
            <a:r>
              <a:rPr lang="en-US" dirty="0" smtClean="0"/>
              <a:t>umber </a:t>
            </a:r>
            <a:r>
              <a:rPr lang="en-US" dirty="0"/>
              <a:t>of </a:t>
            </a:r>
            <a:r>
              <a:rPr lang="en-US" dirty="0" smtClean="0"/>
              <a:t>players. </a:t>
            </a:r>
          </a:p>
          <a:p>
            <a:r>
              <a:rPr lang="en-US" dirty="0"/>
              <a:t>H</a:t>
            </a:r>
            <a:r>
              <a:rPr lang="en-US" dirty="0" smtClean="0"/>
              <a:t>ow </a:t>
            </a:r>
            <a:r>
              <a:rPr lang="en-US" dirty="0"/>
              <a:t>long the game takes to </a:t>
            </a:r>
            <a:r>
              <a:rPr lang="en-US" dirty="0" smtClean="0"/>
              <a:t>play. </a:t>
            </a:r>
          </a:p>
          <a:p>
            <a:r>
              <a:rPr lang="en-US" dirty="0"/>
              <a:t>T</a:t>
            </a:r>
            <a:r>
              <a:rPr lang="en-US" dirty="0" smtClean="0"/>
              <a:t>he </a:t>
            </a:r>
            <a:r>
              <a:rPr lang="en-US" dirty="0"/>
              <a:t>kind of actions your characters can </a:t>
            </a:r>
            <a:r>
              <a:rPr lang="en-US" dirty="0" smtClean="0"/>
              <a:t>take</a:t>
            </a:r>
            <a:r>
              <a:rPr lang="en-US" dirty="0"/>
              <a:t>.</a:t>
            </a:r>
            <a:r>
              <a:rPr lang="en-US" dirty="0" smtClean="0"/>
              <a:t> </a:t>
            </a:r>
          </a:p>
          <a:p>
            <a:r>
              <a:rPr lang="en-US" dirty="0"/>
              <a:t>W</a:t>
            </a:r>
            <a:r>
              <a:rPr lang="en-US" dirty="0" smtClean="0"/>
              <a:t>hat </a:t>
            </a:r>
            <a:r>
              <a:rPr lang="en-US" dirty="0"/>
              <a:t>is required to win the game</a:t>
            </a:r>
            <a:r>
              <a:rPr lang="en-US" dirty="0" smtClean="0"/>
              <a:t>.</a:t>
            </a:r>
            <a:endParaRPr lang="en-US" dirty="0"/>
          </a:p>
        </p:txBody>
      </p:sp>
      <p:sp>
        <p:nvSpPr>
          <p:cNvPr id="2" name="Title 1"/>
          <p:cNvSpPr>
            <a:spLocks noGrp="1"/>
          </p:cNvSpPr>
          <p:nvPr>
            <p:ph type="title"/>
          </p:nvPr>
        </p:nvSpPr>
        <p:spPr/>
        <p:txBody>
          <a:bodyPr/>
          <a:lstStyle/>
          <a:p>
            <a:r>
              <a:rPr lang="en-US" dirty="0" smtClean="0"/>
              <a:t>Developing a Game</a:t>
            </a:r>
            <a:endParaRPr lang="en-US" dirty="0"/>
          </a:p>
        </p:txBody>
      </p:sp>
      <p:sp>
        <p:nvSpPr>
          <p:cNvPr id="4" name="Content Placeholder 3"/>
          <p:cNvSpPr>
            <a:spLocks noGrp="1"/>
          </p:cNvSpPr>
          <p:nvPr>
            <p:ph sz="quarter" idx="4294967295"/>
          </p:nvPr>
        </p:nvSpPr>
        <p:spPr>
          <a:xfrm>
            <a:off x="4862623" y="1698555"/>
            <a:ext cx="3898605" cy="4854575"/>
          </a:xfrm>
        </p:spPr>
        <p:txBody>
          <a:bodyPr>
            <a:normAutofit/>
          </a:bodyPr>
          <a:lstStyle/>
          <a:p>
            <a:pPr marL="0" indent="0">
              <a:buNone/>
            </a:pPr>
            <a:r>
              <a:rPr lang="en-US" b="1" dirty="0"/>
              <a:t>Constraints </a:t>
            </a:r>
            <a:endParaRPr lang="en-US" b="1" dirty="0" smtClean="0"/>
          </a:p>
          <a:p>
            <a:pPr marL="0" indent="0">
              <a:buNone/>
            </a:pPr>
            <a:r>
              <a:rPr lang="en-US" sz="1800" i="1" dirty="0" smtClean="0"/>
              <a:t>The </a:t>
            </a:r>
            <a:r>
              <a:rPr lang="en-US" sz="1800" i="1" dirty="0"/>
              <a:t>issues or roadblocks the development team will face that limit the team’s ability to meet the goals it set out for the game. </a:t>
            </a:r>
            <a:endParaRPr lang="en-US" sz="1800" i="1" dirty="0" smtClean="0"/>
          </a:p>
          <a:p>
            <a:r>
              <a:rPr lang="en-US" dirty="0"/>
              <a:t>T</a:t>
            </a:r>
            <a:r>
              <a:rPr lang="en-US" dirty="0" smtClean="0"/>
              <a:t>he </a:t>
            </a:r>
            <a:r>
              <a:rPr lang="en-US" dirty="0"/>
              <a:t>amount of money it will take to develop the </a:t>
            </a:r>
            <a:r>
              <a:rPr lang="en-US" dirty="0" smtClean="0"/>
              <a:t>game. </a:t>
            </a:r>
          </a:p>
          <a:p>
            <a:r>
              <a:rPr lang="en-US" dirty="0"/>
              <a:t>T</a:t>
            </a:r>
            <a:r>
              <a:rPr lang="en-US" dirty="0" smtClean="0"/>
              <a:t>he </a:t>
            </a:r>
            <a:r>
              <a:rPr lang="en-US" dirty="0"/>
              <a:t>abilities the artists and programmers to create the desired </a:t>
            </a:r>
            <a:r>
              <a:rPr lang="en-US" dirty="0" smtClean="0"/>
              <a:t>actions. </a:t>
            </a:r>
          </a:p>
          <a:p>
            <a:r>
              <a:rPr lang="en-US" dirty="0"/>
              <a:t>T</a:t>
            </a:r>
            <a:r>
              <a:rPr lang="en-US" dirty="0" smtClean="0"/>
              <a:t>he </a:t>
            </a:r>
            <a:r>
              <a:rPr lang="en-US" dirty="0"/>
              <a:t>tools available to </a:t>
            </a:r>
            <a:r>
              <a:rPr lang="en-US" dirty="0" smtClean="0"/>
              <a:t>you.</a:t>
            </a:r>
          </a:p>
          <a:p>
            <a:r>
              <a:rPr lang="en-US" dirty="0" smtClean="0"/>
              <a:t> </a:t>
            </a:r>
            <a:r>
              <a:rPr lang="en-US" dirty="0"/>
              <a:t>T</a:t>
            </a:r>
            <a:r>
              <a:rPr lang="en-US" dirty="0" smtClean="0"/>
              <a:t>he </a:t>
            </a:r>
            <a:r>
              <a:rPr lang="en-US" dirty="0"/>
              <a:t>amount of time allowed. </a:t>
            </a:r>
          </a:p>
          <a:p>
            <a:endParaRPr lang="en-US" dirty="0"/>
          </a:p>
        </p:txBody>
      </p:sp>
    </p:spTree>
    <p:extLst>
      <p:ext uri="{BB962C8B-B14F-4D97-AF65-F5344CB8AC3E}">
        <p14:creationId xmlns:p14="http://schemas.microsoft.com/office/powerpoint/2010/main" val="148619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 Constraints</a:t>
            </a:r>
            <a:endParaRPr lang="en-US" dirty="0"/>
          </a:p>
        </p:txBody>
      </p:sp>
      <p:pic>
        <p:nvPicPr>
          <p:cNvPr id="1026" name="Picture 2" descr="https://media.licdn.com/mpr/mpr/AAEAAQAAAAAAAAVMAAAAJGFkNjllYmE3LWQ2OTgtNDIxNi1iODA2LTM0MzM4ZDY5ZGU2Z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788" y="2309037"/>
            <a:ext cx="5442424" cy="312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7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Lesson 1- Gaming Process</a:t>
            </a:r>
            <a:endParaRPr lang="en-US" dirty="0"/>
          </a:p>
        </p:txBody>
      </p:sp>
      <p:sp>
        <p:nvSpPr>
          <p:cNvPr id="3" name="Content Placeholder 2"/>
          <p:cNvSpPr>
            <a:spLocks noGrp="1"/>
          </p:cNvSpPr>
          <p:nvPr>
            <p:ph idx="1"/>
          </p:nvPr>
        </p:nvSpPr>
        <p:spPr>
          <a:xfrm>
            <a:off x="498474" y="1701800"/>
            <a:ext cx="7556313" cy="4424363"/>
          </a:xfrm>
        </p:spPr>
        <p:txBody>
          <a:bodyPr>
            <a:normAutofit/>
          </a:bodyPr>
          <a:lstStyle/>
          <a:p>
            <a:r>
              <a:rPr lang="en-US" dirty="0"/>
              <a:t>This lesson will introduce you to the principles of game design and the game creation process. </a:t>
            </a:r>
          </a:p>
          <a:p>
            <a:pPr marL="0" indent="0">
              <a:buNone/>
            </a:pPr>
            <a:r>
              <a:rPr lang="en-US" dirty="0" smtClean="0"/>
              <a:t>Definition: </a:t>
            </a:r>
            <a:r>
              <a:rPr lang="en-US" b="1" dirty="0" smtClean="0"/>
              <a:t>Game</a:t>
            </a:r>
          </a:p>
          <a:p>
            <a:r>
              <a:rPr lang="en-US" i="1" dirty="0"/>
              <a:t>In general, a game is </a:t>
            </a:r>
            <a:endParaRPr lang="en-US" i="1" dirty="0" smtClean="0"/>
          </a:p>
          <a:p>
            <a:pPr lvl="1"/>
            <a:r>
              <a:rPr lang="en-US" i="1" dirty="0"/>
              <a:t>i</a:t>
            </a:r>
            <a:r>
              <a:rPr lang="en-US" i="1" dirty="0" smtClean="0"/>
              <a:t>nteractive</a:t>
            </a:r>
          </a:p>
          <a:p>
            <a:pPr lvl="1"/>
            <a:r>
              <a:rPr lang="en-US" i="1" dirty="0"/>
              <a:t>h</a:t>
            </a:r>
            <a:r>
              <a:rPr lang="en-US" i="1" dirty="0" smtClean="0"/>
              <a:t>as a setting, </a:t>
            </a:r>
            <a:endParaRPr lang="en-US" i="1" dirty="0"/>
          </a:p>
          <a:p>
            <a:pPr lvl="1"/>
            <a:r>
              <a:rPr lang="en-US" i="1" dirty="0"/>
              <a:t>h</a:t>
            </a:r>
            <a:r>
              <a:rPr lang="en-US" i="1" dirty="0" smtClean="0"/>
              <a:t>as a </a:t>
            </a:r>
            <a:r>
              <a:rPr lang="en-US" i="1" dirty="0"/>
              <a:t>plot </a:t>
            </a:r>
            <a:r>
              <a:rPr lang="en-US" i="1" dirty="0" smtClean="0"/>
              <a:t>which is </a:t>
            </a:r>
            <a:r>
              <a:rPr lang="en-US" i="1" dirty="0"/>
              <a:t>progressed by the actions of the player(s</a:t>
            </a:r>
            <a:r>
              <a:rPr lang="en-US" i="1" dirty="0" smtClean="0"/>
              <a:t>)</a:t>
            </a:r>
            <a:endParaRPr lang="en-US" i="1" dirty="0"/>
          </a:p>
          <a:p>
            <a:pPr lvl="1"/>
            <a:r>
              <a:rPr lang="en-US" i="1" dirty="0" smtClean="0"/>
              <a:t>the </a:t>
            </a:r>
            <a:r>
              <a:rPr lang="en-US" i="1" dirty="0"/>
              <a:t>winning player most often being rewarded through benefits and/or awards to the next stage of the plot. </a:t>
            </a:r>
            <a:endParaRPr lang="en-US" i="1" dirty="0" smtClean="0"/>
          </a:p>
          <a:p>
            <a:r>
              <a:rPr lang="en-US" i="1" dirty="0" smtClean="0"/>
              <a:t>Games involve problem solving</a:t>
            </a:r>
            <a:endParaRPr lang="en-US" dirty="0"/>
          </a:p>
          <a:p>
            <a:endParaRPr lang="en-US" dirty="0"/>
          </a:p>
        </p:txBody>
      </p:sp>
    </p:spTree>
    <p:extLst>
      <p:ext uri="{BB962C8B-B14F-4D97-AF65-F5344CB8AC3E}">
        <p14:creationId xmlns:p14="http://schemas.microsoft.com/office/powerpoint/2010/main" val="409044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Roles </a:t>
            </a:r>
            <a:r>
              <a:rPr lang="en-US" dirty="0"/>
              <a:t>of Games</a:t>
            </a:r>
          </a:p>
        </p:txBody>
      </p:sp>
      <p:sp>
        <p:nvSpPr>
          <p:cNvPr id="3" name="Content Placeholder 2"/>
          <p:cNvSpPr>
            <a:spLocks noGrp="1"/>
          </p:cNvSpPr>
          <p:nvPr>
            <p:ph idx="1"/>
          </p:nvPr>
        </p:nvSpPr>
        <p:spPr>
          <a:xfrm>
            <a:off x="498474" y="1690689"/>
            <a:ext cx="7556313" cy="2947462"/>
          </a:xfrm>
        </p:spPr>
        <p:txBody>
          <a:bodyPr>
            <a:normAutofit/>
          </a:bodyPr>
          <a:lstStyle/>
          <a:p>
            <a:pPr lvl="0"/>
            <a:r>
              <a:rPr lang="en-US" b="1" dirty="0"/>
              <a:t>Education</a:t>
            </a:r>
            <a:r>
              <a:rPr lang="en-US" dirty="0"/>
              <a:t> — Games built to train or educate the player.</a:t>
            </a:r>
          </a:p>
          <a:p>
            <a:pPr lvl="0"/>
            <a:r>
              <a:rPr lang="en-US" b="1" dirty="0"/>
              <a:t>Task training</a:t>
            </a:r>
            <a:r>
              <a:rPr lang="en-US" dirty="0"/>
              <a:t> — </a:t>
            </a:r>
            <a:r>
              <a:rPr lang="en-US" dirty="0" smtClean="0"/>
              <a:t>Games used by businesses to </a:t>
            </a:r>
            <a:r>
              <a:rPr lang="en-US" dirty="0"/>
              <a:t>provide their employees with additional skills needed to perform a job. Task training is also used by the military (for example, flight simulators).</a:t>
            </a:r>
          </a:p>
          <a:p>
            <a:pPr lvl="0"/>
            <a:r>
              <a:rPr lang="en-US" b="1" dirty="0"/>
              <a:t>Social networking</a:t>
            </a:r>
            <a:r>
              <a:rPr lang="en-US" dirty="0"/>
              <a:t> — These games include multi-player capabilities among </a:t>
            </a:r>
            <a:r>
              <a:rPr lang="en-US" dirty="0" smtClean="0"/>
              <a:t>people </a:t>
            </a:r>
            <a:r>
              <a:rPr lang="en-US" dirty="0"/>
              <a:t>with common </a:t>
            </a:r>
            <a:r>
              <a:rPr lang="en-US" dirty="0" smtClean="0"/>
              <a:t>interests.</a:t>
            </a:r>
            <a:endParaRPr lang="en-US" dirty="0"/>
          </a:p>
        </p:txBody>
      </p:sp>
      <p:pic>
        <p:nvPicPr>
          <p:cNvPr id="10" name="Picture 9"/>
          <p:cNvPicPr>
            <a:picLocks noChangeAspect="1"/>
          </p:cNvPicPr>
          <p:nvPr/>
        </p:nvPicPr>
        <p:blipFill>
          <a:blip r:embed="rId3"/>
          <a:stretch>
            <a:fillRect/>
          </a:stretch>
        </p:blipFill>
        <p:spPr>
          <a:xfrm>
            <a:off x="1554547" y="4041345"/>
            <a:ext cx="2069911" cy="2344591"/>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0530" y="4132054"/>
            <a:ext cx="3243136" cy="2163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9997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Roles </a:t>
            </a:r>
            <a:r>
              <a:rPr lang="en-US" dirty="0"/>
              <a:t>of Games</a:t>
            </a:r>
          </a:p>
        </p:txBody>
      </p:sp>
      <p:sp>
        <p:nvSpPr>
          <p:cNvPr id="4" name="Content Placeholder 3"/>
          <p:cNvSpPr>
            <a:spLocks noGrp="1"/>
          </p:cNvSpPr>
          <p:nvPr>
            <p:ph idx="1"/>
          </p:nvPr>
        </p:nvSpPr>
        <p:spPr>
          <a:xfrm>
            <a:off x="373738" y="1690688"/>
            <a:ext cx="7556313" cy="2743339"/>
          </a:xfrm>
        </p:spPr>
        <p:txBody>
          <a:bodyPr/>
          <a:lstStyle/>
          <a:p>
            <a:pPr lvl="0"/>
            <a:r>
              <a:rPr lang="en-US" b="1" dirty="0"/>
              <a:t>Therapy</a:t>
            </a:r>
            <a:r>
              <a:rPr lang="en-US" dirty="0"/>
              <a:t> </a:t>
            </a:r>
            <a:r>
              <a:rPr lang="en-US" dirty="0" smtClean="0"/>
              <a:t>— simulations </a:t>
            </a:r>
            <a:r>
              <a:rPr lang="en-US" dirty="0"/>
              <a:t>to assist patients with the healing process. </a:t>
            </a:r>
          </a:p>
          <a:p>
            <a:pPr lvl="0"/>
            <a:r>
              <a:rPr lang="en-US" b="1" dirty="0" smtClean="0"/>
              <a:t>Recreation</a:t>
            </a:r>
            <a:r>
              <a:rPr lang="en-US" dirty="0" smtClean="0"/>
              <a:t> </a:t>
            </a:r>
            <a:r>
              <a:rPr lang="en-US" dirty="0"/>
              <a:t>— </a:t>
            </a:r>
            <a:r>
              <a:rPr lang="en-US" dirty="0" smtClean="0"/>
              <a:t> focus </a:t>
            </a:r>
            <a:r>
              <a:rPr lang="en-US" dirty="0"/>
              <a:t>on players' movement to exercise their bodies </a:t>
            </a:r>
            <a:r>
              <a:rPr lang="en-US" dirty="0" smtClean="0"/>
              <a:t>and </a:t>
            </a:r>
            <a:r>
              <a:rPr lang="en-US" dirty="0"/>
              <a:t>minds, build skills, and advance through increasing game difficulty.</a:t>
            </a:r>
          </a:p>
          <a:p>
            <a:endParaRPr lang="en-US" dirty="0"/>
          </a:p>
        </p:txBody>
      </p:sp>
      <p:pic>
        <p:nvPicPr>
          <p:cNvPr id="9" name="Picture 8"/>
          <p:cNvPicPr>
            <a:picLocks noChangeAspect="1"/>
          </p:cNvPicPr>
          <p:nvPr/>
        </p:nvPicPr>
        <p:blipFill>
          <a:blip r:embed="rId3"/>
          <a:stretch>
            <a:fillRect/>
          </a:stretch>
        </p:blipFill>
        <p:spPr>
          <a:xfrm>
            <a:off x="2228669" y="3450390"/>
            <a:ext cx="3846450" cy="2276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4434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Genres</a:t>
            </a:r>
            <a:endParaRPr lang="en-US" dirty="0"/>
          </a:p>
        </p:txBody>
      </p:sp>
      <p:sp>
        <p:nvSpPr>
          <p:cNvPr id="3" name="Content Placeholder 2"/>
          <p:cNvSpPr>
            <a:spLocks noGrp="1"/>
          </p:cNvSpPr>
          <p:nvPr>
            <p:ph idx="1"/>
          </p:nvPr>
        </p:nvSpPr>
        <p:spPr>
          <a:xfrm>
            <a:off x="407756" y="1690689"/>
            <a:ext cx="7756783" cy="2062926"/>
          </a:xfrm>
        </p:spPr>
        <p:txBody>
          <a:bodyPr>
            <a:normAutofit/>
          </a:bodyPr>
          <a:lstStyle/>
          <a:p>
            <a:pPr lvl="0"/>
            <a:r>
              <a:rPr lang="en-US" b="1" dirty="0" smtClean="0"/>
              <a:t>Chance </a:t>
            </a:r>
            <a:r>
              <a:rPr lang="en-US" dirty="0"/>
              <a:t>— Luck or possibility plays a role in determining the outcome of the game (for example, dice, cards). </a:t>
            </a:r>
          </a:p>
          <a:p>
            <a:pPr lvl="0"/>
            <a:r>
              <a:rPr lang="en-US" b="1" dirty="0"/>
              <a:t>Skill </a:t>
            </a:r>
            <a:r>
              <a:rPr lang="en-US" dirty="0"/>
              <a:t>— The player's skill </a:t>
            </a:r>
            <a:r>
              <a:rPr lang="en-US" dirty="0" smtClean="0"/>
              <a:t>– expertise - determines </a:t>
            </a:r>
            <a:r>
              <a:rPr lang="en-US" dirty="0"/>
              <a:t>the outcome of the game</a:t>
            </a:r>
            <a:r>
              <a:rPr lang="en-US" dirty="0" smtClean="0"/>
              <a:t>.</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434" y="3470092"/>
            <a:ext cx="3132024" cy="2446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8345" y="3470092"/>
            <a:ext cx="4350033" cy="2446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346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Genres</a:t>
            </a:r>
            <a:endParaRPr lang="en-US" dirty="0"/>
          </a:p>
        </p:txBody>
      </p:sp>
      <p:sp>
        <p:nvSpPr>
          <p:cNvPr id="8" name="Content Placeholder 7"/>
          <p:cNvSpPr>
            <a:spLocks noGrp="1"/>
          </p:cNvSpPr>
          <p:nvPr>
            <p:ph idx="1"/>
          </p:nvPr>
        </p:nvSpPr>
        <p:spPr>
          <a:xfrm>
            <a:off x="498474" y="1690689"/>
            <a:ext cx="7556313" cy="2425812"/>
          </a:xfrm>
        </p:spPr>
        <p:txBody>
          <a:bodyPr/>
          <a:lstStyle/>
          <a:p>
            <a:pPr lvl="0"/>
            <a:r>
              <a:rPr lang="en-US" b="1" dirty="0"/>
              <a:t>Role-playing </a:t>
            </a:r>
            <a:r>
              <a:rPr lang="en-US" dirty="0"/>
              <a:t>— People assume roles of characters and act out or base decisions on their roles (for example, Dungeons &amp; Dragons).</a:t>
            </a:r>
          </a:p>
          <a:p>
            <a:pPr lvl="0"/>
            <a:r>
              <a:rPr lang="en-US" b="1" dirty="0"/>
              <a:t>Video</a:t>
            </a:r>
            <a:r>
              <a:rPr lang="en-US" dirty="0"/>
              <a:t> — Interaction with the game takes place in a virtual environment (for example, television, computer, handheld device)</a:t>
            </a:r>
            <a:r>
              <a:rPr lang="en-US" dirty="0" smtClean="0"/>
              <a:t>.</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4656" y="3626152"/>
            <a:ext cx="3503948" cy="2627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09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Design Process: Objectives</a:t>
            </a:r>
            <a:endParaRPr lang="en-US" dirty="0"/>
          </a:p>
        </p:txBody>
      </p:sp>
      <p:sp>
        <p:nvSpPr>
          <p:cNvPr id="3" name="Content Placeholder 2"/>
          <p:cNvSpPr>
            <a:spLocks noGrp="1"/>
          </p:cNvSpPr>
          <p:nvPr>
            <p:ph idx="1"/>
          </p:nvPr>
        </p:nvSpPr>
        <p:spPr/>
        <p:txBody>
          <a:bodyPr/>
          <a:lstStyle/>
          <a:p>
            <a:pPr marL="0" indent="0">
              <a:buNone/>
            </a:pPr>
            <a:r>
              <a:rPr lang="en-US" b="1" dirty="0"/>
              <a:t>Objectives </a:t>
            </a:r>
            <a:endParaRPr lang="en-US" b="1" dirty="0" smtClean="0"/>
          </a:p>
          <a:p>
            <a:r>
              <a:rPr lang="en-US" dirty="0" smtClean="0"/>
              <a:t>10.2.1</a:t>
            </a:r>
            <a:r>
              <a:rPr lang="en-US" dirty="0"/>
              <a:t>: Identify the steps of the design process for creating a game.</a:t>
            </a:r>
          </a:p>
          <a:p>
            <a:r>
              <a:rPr lang="en-US" dirty="0"/>
              <a:t>10.2.2: Apply the design process to solving a problem.</a:t>
            </a:r>
          </a:p>
          <a:p>
            <a:r>
              <a:rPr lang="en-US" dirty="0"/>
              <a:t>10.2.3: Analyze (deconstruct) existing games.</a:t>
            </a:r>
          </a:p>
          <a:p>
            <a:r>
              <a:rPr lang="en-US" dirty="0"/>
              <a:t>10.2.4: Identify the tools and skills needed for creating games.</a:t>
            </a:r>
          </a:p>
          <a:p>
            <a:r>
              <a:rPr lang="en-US" dirty="0"/>
              <a:t>10.2.5: Identify design criteria and constraints.</a:t>
            </a:r>
          </a:p>
          <a:p>
            <a:r>
              <a:rPr lang="en-US" dirty="0"/>
              <a:t>10.2.6: Create storyboards to model a game's program flow and functionality.</a:t>
            </a:r>
          </a:p>
          <a:p>
            <a:endParaRPr lang="en-US" dirty="0"/>
          </a:p>
        </p:txBody>
      </p:sp>
    </p:spTree>
    <p:extLst>
      <p:ext uri="{BB962C8B-B14F-4D97-AF65-F5344CB8AC3E}">
        <p14:creationId xmlns:p14="http://schemas.microsoft.com/office/powerpoint/2010/main" val="258220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Design </a:t>
            </a:r>
            <a:r>
              <a:rPr lang="en-US" dirty="0"/>
              <a:t>Process </a:t>
            </a:r>
          </a:p>
        </p:txBody>
      </p:sp>
      <p:sp>
        <p:nvSpPr>
          <p:cNvPr id="4" name="Content Placeholder 3"/>
          <p:cNvSpPr>
            <a:spLocks noGrp="1"/>
          </p:cNvSpPr>
          <p:nvPr>
            <p:ph idx="1"/>
          </p:nvPr>
        </p:nvSpPr>
        <p:spPr>
          <a:xfrm>
            <a:off x="628650" y="1690689"/>
            <a:ext cx="7886700" cy="4486274"/>
          </a:xfrm>
        </p:spPr>
        <p:txBody>
          <a:bodyPr>
            <a:normAutofit/>
          </a:bodyPr>
          <a:lstStyle/>
          <a:p>
            <a:pPr lvl="0"/>
            <a:r>
              <a:rPr lang="en-US" dirty="0"/>
              <a:t>Games generally present some form of a challenge or problem, and the goal of playing the game is to meet the challenge or solve the problem. </a:t>
            </a:r>
          </a:p>
          <a:p>
            <a:pPr lvl="0"/>
            <a:r>
              <a:rPr lang="en-US" dirty="0"/>
              <a:t>Designing a game is the same as writing a story. </a:t>
            </a:r>
          </a:p>
          <a:p>
            <a:pPr marL="460375" indent="-206375">
              <a:buFont typeface="Wingdings" charset="2"/>
              <a:buChar char="Ø"/>
            </a:pPr>
            <a:r>
              <a:rPr lang="en-US" i="1" dirty="0"/>
              <a:t>A story is included to add entertainment to the game. </a:t>
            </a:r>
            <a:endParaRPr lang="en-US" dirty="0"/>
          </a:p>
          <a:p>
            <a:pPr marL="460375" indent="-206375">
              <a:buFont typeface="Wingdings" charset="2"/>
              <a:buChar char="Ø"/>
            </a:pPr>
            <a:r>
              <a:rPr lang="en-US" i="1" dirty="0"/>
              <a:t>A story must have a setting (where the game takes place), a story line or plot, and characters. </a:t>
            </a:r>
            <a:endParaRPr lang="en-US" dirty="0"/>
          </a:p>
          <a:p>
            <a:endParaRPr lang="en-US" dirty="0"/>
          </a:p>
        </p:txBody>
      </p:sp>
    </p:spTree>
    <p:extLst>
      <p:ext uri="{BB962C8B-B14F-4D97-AF65-F5344CB8AC3E}">
        <p14:creationId xmlns:p14="http://schemas.microsoft.com/office/powerpoint/2010/main" val="16457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996</TotalTime>
  <Words>1323</Words>
  <Application>Microsoft Office PowerPoint</Application>
  <PresentationFormat>On-screen Show (4:3)</PresentationFormat>
  <Paragraphs>150</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ICT Gaming Lesson 1</vt:lpstr>
      <vt:lpstr>Why we play games: Objectives</vt:lpstr>
      <vt:lpstr>Lesson 1- Gaming Process</vt:lpstr>
      <vt:lpstr>Roles of Games</vt:lpstr>
      <vt:lpstr>Roles of Games</vt:lpstr>
      <vt:lpstr>Genres</vt:lpstr>
      <vt:lpstr>Genres</vt:lpstr>
      <vt:lpstr>Design Process: Objectives</vt:lpstr>
      <vt:lpstr>Design Process </vt:lpstr>
      <vt:lpstr>Steps in the Design Process</vt:lpstr>
      <vt:lpstr>Steps in the Design Process</vt:lpstr>
      <vt:lpstr>Steps in the Design Process</vt:lpstr>
      <vt:lpstr>Steps in the Design Process</vt:lpstr>
      <vt:lpstr>Steps in the Design Process</vt:lpstr>
      <vt:lpstr>Final Steps in the Design Process</vt:lpstr>
      <vt:lpstr>Deconstructing a Game</vt:lpstr>
      <vt:lpstr>Development Tools</vt:lpstr>
      <vt:lpstr>Development Tools</vt:lpstr>
      <vt:lpstr>Software Applications</vt:lpstr>
      <vt:lpstr>Software Applications</vt:lpstr>
      <vt:lpstr>Development Tools</vt:lpstr>
      <vt:lpstr>Development Tools</vt:lpstr>
      <vt:lpstr>Development Tools</vt:lpstr>
      <vt:lpstr>Developing a Game</vt:lpstr>
      <vt:lpstr>Criteria - Constraints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Life</dc:title>
  <dc:creator>Jim Black</dc:creator>
  <cp:lastModifiedBy>Tina Strong</cp:lastModifiedBy>
  <cp:revision>91</cp:revision>
  <dcterms:created xsi:type="dcterms:W3CDTF">2015-10-05T10:58:57Z</dcterms:created>
  <dcterms:modified xsi:type="dcterms:W3CDTF">2017-02-01T23:05:31Z</dcterms:modified>
</cp:coreProperties>
</file>